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62" r:id="rId2"/>
    <p:sldId id="285" r:id="rId3"/>
    <p:sldId id="260" r:id="rId4"/>
    <p:sldId id="261" r:id="rId5"/>
    <p:sldId id="263" r:id="rId6"/>
    <p:sldId id="264" r:id="rId7"/>
    <p:sldId id="265" r:id="rId8"/>
    <p:sldId id="266" r:id="rId9"/>
    <p:sldId id="267" r:id="rId10"/>
    <p:sldId id="268" r:id="rId11"/>
    <p:sldId id="271" r:id="rId12"/>
    <p:sldId id="269" r:id="rId13"/>
    <p:sldId id="276" r:id="rId14"/>
    <p:sldId id="272" r:id="rId15"/>
    <p:sldId id="273" r:id="rId16"/>
    <p:sldId id="274" r:id="rId17"/>
    <p:sldId id="277" r:id="rId18"/>
    <p:sldId id="278" r:id="rId19"/>
    <p:sldId id="280" r:id="rId20"/>
    <p:sldId id="284" r:id="rId21"/>
    <p:sldId id="313" r:id="rId22"/>
    <p:sldId id="287" r:id="rId23"/>
    <p:sldId id="283" r:id="rId24"/>
    <p:sldId id="297" r:id="rId25"/>
    <p:sldId id="298" r:id="rId26"/>
    <p:sldId id="299" r:id="rId27"/>
    <p:sldId id="292" r:id="rId28"/>
    <p:sldId id="295" r:id="rId29"/>
    <p:sldId id="294" r:id="rId30"/>
    <p:sldId id="301" r:id="rId31"/>
    <p:sldId id="302" r:id="rId32"/>
    <p:sldId id="303" r:id="rId33"/>
    <p:sldId id="309" r:id="rId34"/>
    <p:sldId id="310" r:id="rId35"/>
    <p:sldId id="293" r:id="rId36"/>
    <p:sldId id="300" r:id="rId37"/>
    <p:sldId id="311" r:id="rId38"/>
    <p:sldId id="305" r:id="rId39"/>
    <p:sldId id="312" r:id="rId40"/>
    <p:sldId id="306" r:id="rId41"/>
    <p:sldId id="315" r:id="rId42"/>
    <p:sldId id="314" r:id="rId43"/>
    <p:sldId id="308" r:id="rId44"/>
    <p:sldId id="307" r:id="rId45"/>
    <p:sldId id="275" r:id="rId46"/>
    <p:sldId id="279" r:id="rId47"/>
    <p:sldId id="25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09" autoAdjust="0"/>
    <p:restoredTop sz="93526" autoAdjust="0"/>
  </p:normalViewPr>
  <p:slideViewPr>
    <p:cSldViewPr snapToGrid="0">
      <p:cViewPr varScale="1">
        <p:scale>
          <a:sx n="78" d="100"/>
          <a:sy n="78" d="100"/>
        </p:scale>
        <p:origin x="4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Pipelining</a:t>
            </a:r>
            <a:r>
              <a:rPr lang="en-US" baseline="0" dirty="0" smtClean="0"/>
              <a:t> vs Loop Unrolling</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Pipeline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c:v>
                </c:pt>
                <c:pt idx="1">
                  <c:v>4</c:v>
                </c:pt>
                <c:pt idx="2">
                  <c:v>8</c:v>
                </c:pt>
                <c:pt idx="3">
                  <c:v>16</c:v>
                </c:pt>
                <c:pt idx="4">
                  <c:v>48</c:v>
                </c:pt>
              </c:numCache>
            </c:numRef>
          </c:cat>
          <c:val>
            <c:numRef>
              <c:f>Sheet1!$B$2:$B$6</c:f>
              <c:numCache>
                <c:formatCode>General</c:formatCode>
                <c:ptCount val="5"/>
                <c:pt idx="0">
                  <c:v>131</c:v>
                </c:pt>
                <c:pt idx="1">
                  <c:v>67</c:v>
                </c:pt>
                <c:pt idx="2">
                  <c:v>35</c:v>
                </c:pt>
                <c:pt idx="3">
                  <c:v>19</c:v>
                </c:pt>
                <c:pt idx="4">
                  <c:v>8.33</c:v>
                </c:pt>
              </c:numCache>
            </c:numRef>
          </c:val>
          <c:extLst>
            <c:ext xmlns:c16="http://schemas.microsoft.com/office/drawing/2014/chart" uri="{C3380CC4-5D6E-409C-BE32-E72D297353CC}">
              <c16:uniqueId val="{00000000-67F1-4DB0-A1BA-A9FC246FECC9}"/>
            </c:ext>
          </c:extLst>
        </c:ser>
        <c:ser>
          <c:idx val="1"/>
          <c:order val="1"/>
          <c:tx>
            <c:strRef>
              <c:f>Sheet1!$C$1</c:f>
              <c:strCache>
                <c:ptCount val="1"/>
                <c:pt idx="0">
                  <c:v>Loop Unroll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c:v>
                </c:pt>
                <c:pt idx="1">
                  <c:v>4</c:v>
                </c:pt>
                <c:pt idx="2">
                  <c:v>8</c:v>
                </c:pt>
                <c:pt idx="3">
                  <c:v>16</c:v>
                </c:pt>
                <c:pt idx="4">
                  <c:v>48</c:v>
                </c:pt>
              </c:numCache>
            </c:numRef>
          </c:cat>
          <c:val>
            <c:numRef>
              <c:f>Sheet1!$C$2:$C$6</c:f>
              <c:numCache>
                <c:formatCode>General</c:formatCode>
                <c:ptCount val="5"/>
                <c:pt idx="0">
                  <c:v>512</c:v>
                </c:pt>
                <c:pt idx="1">
                  <c:v>256</c:v>
                </c:pt>
                <c:pt idx="2">
                  <c:v>128</c:v>
                </c:pt>
                <c:pt idx="3">
                  <c:v>64</c:v>
                </c:pt>
                <c:pt idx="4">
                  <c:v>21.33</c:v>
                </c:pt>
              </c:numCache>
            </c:numRef>
          </c:val>
          <c:extLst>
            <c:ext xmlns:c16="http://schemas.microsoft.com/office/drawing/2014/chart" uri="{C3380CC4-5D6E-409C-BE32-E72D297353CC}">
              <c16:uniqueId val="{00000001-67F1-4DB0-A1BA-A9FC246FECC9}"/>
            </c:ext>
          </c:extLst>
        </c:ser>
        <c:dLbls>
          <c:dLblPos val="outEnd"/>
          <c:showLegendKey val="0"/>
          <c:showVal val="1"/>
          <c:showCatName val="0"/>
          <c:showSerName val="0"/>
          <c:showPercent val="0"/>
          <c:showBubbleSize val="0"/>
        </c:dLbls>
        <c:gapWidth val="150"/>
        <c:axId val="469376912"/>
        <c:axId val="469373304"/>
      </c:barChart>
      <c:catAx>
        <c:axId val="4693769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Number of Stages / Unrolls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9373304"/>
        <c:crosses val="autoZero"/>
        <c:auto val="1"/>
        <c:lblAlgn val="ctr"/>
        <c:lblOffset val="100"/>
        <c:noMultiLvlLbl val="0"/>
      </c:catAx>
      <c:valAx>
        <c:axId val="469373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Time</a:t>
                </a:r>
                <a:r>
                  <a:rPr lang="en-US" baseline="0" dirty="0" smtClean="0"/>
                  <a:t> (seconds)</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937691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1533C-3340-403A-B661-5E0B752A102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B3D62B8-4A6B-49B9-BAC6-4E991F1C5D45}">
      <dgm:prSet phldrT="[Text]"/>
      <dgm:spPr/>
      <dgm:t>
        <a:bodyPr/>
        <a:lstStyle/>
        <a:p>
          <a:r>
            <a:rPr lang="en-US" dirty="0" smtClean="0"/>
            <a:t>Encryption Algorithms</a:t>
          </a:r>
          <a:endParaRPr lang="en-US" dirty="0"/>
        </a:p>
      </dgm:t>
    </dgm:pt>
    <dgm:pt modelId="{BCBBCFCA-0408-488E-8597-83BBAE1174CF}" type="parTrans" cxnId="{08459CB1-2D9F-498F-B1BA-E84207C7C738}">
      <dgm:prSet/>
      <dgm:spPr/>
      <dgm:t>
        <a:bodyPr/>
        <a:lstStyle/>
        <a:p>
          <a:endParaRPr lang="en-US"/>
        </a:p>
      </dgm:t>
    </dgm:pt>
    <dgm:pt modelId="{056CC158-720C-4643-8BB9-323228113466}" type="sibTrans" cxnId="{08459CB1-2D9F-498F-B1BA-E84207C7C738}">
      <dgm:prSet/>
      <dgm:spPr/>
      <dgm:t>
        <a:bodyPr/>
        <a:lstStyle/>
        <a:p>
          <a:endParaRPr lang="en-US"/>
        </a:p>
      </dgm:t>
    </dgm:pt>
    <dgm:pt modelId="{37926F1A-63D9-4F85-BC64-76088E53E762}">
      <dgm:prSet phldrT="[Text]"/>
      <dgm:spPr/>
      <dgm:t>
        <a:bodyPr/>
        <a:lstStyle/>
        <a:p>
          <a:r>
            <a:rPr lang="en-US" dirty="0" smtClean="0"/>
            <a:t>Symmetric</a:t>
          </a:r>
          <a:endParaRPr lang="en-US" dirty="0"/>
        </a:p>
      </dgm:t>
    </dgm:pt>
    <dgm:pt modelId="{C948B941-6144-4549-871D-8C0A5AA60E38}" type="parTrans" cxnId="{8ECFDAFE-C756-4FE6-AA2D-BB5396E7C6DE}">
      <dgm:prSet/>
      <dgm:spPr/>
      <dgm:t>
        <a:bodyPr/>
        <a:lstStyle/>
        <a:p>
          <a:endParaRPr lang="en-US"/>
        </a:p>
      </dgm:t>
    </dgm:pt>
    <dgm:pt modelId="{9CB6D147-985B-488B-8E1B-CD928976A51D}" type="sibTrans" cxnId="{8ECFDAFE-C756-4FE6-AA2D-BB5396E7C6DE}">
      <dgm:prSet/>
      <dgm:spPr/>
      <dgm:t>
        <a:bodyPr/>
        <a:lstStyle/>
        <a:p>
          <a:endParaRPr lang="en-US"/>
        </a:p>
      </dgm:t>
    </dgm:pt>
    <dgm:pt modelId="{BF96F476-CED1-482B-B22A-AB28C455AFBE}">
      <dgm:prSet phldrT="[Text]" custT="1"/>
      <dgm:spPr/>
      <dgm:t>
        <a:bodyPr/>
        <a:lstStyle/>
        <a:p>
          <a:r>
            <a:rPr lang="en-US" sz="2300" dirty="0" smtClean="0"/>
            <a:t>DES</a:t>
          </a:r>
        </a:p>
        <a:p>
          <a:r>
            <a:rPr lang="en-US" sz="1600" dirty="0" smtClean="0"/>
            <a:t>(56 bit key)</a:t>
          </a:r>
          <a:endParaRPr lang="en-US" sz="1600" dirty="0"/>
        </a:p>
      </dgm:t>
    </dgm:pt>
    <dgm:pt modelId="{B2698EB2-F25B-4AE6-A035-ACB5E234E27F}" type="parTrans" cxnId="{E4761327-02B1-4847-BF1B-E252394F8598}">
      <dgm:prSet/>
      <dgm:spPr/>
      <dgm:t>
        <a:bodyPr/>
        <a:lstStyle/>
        <a:p>
          <a:endParaRPr lang="en-US"/>
        </a:p>
      </dgm:t>
    </dgm:pt>
    <dgm:pt modelId="{8218492C-8B4A-489F-BA47-B0B7D4AAFB27}" type="sibTrans" cxnId="{E4761327-02B1-4847-BF1B-E252394F8598}">
      <dgm:prSet/>
      <dgm:spPr/>
      <dgm:t>
        <a:bodyPr/>
        <a:lstStyle/>
        <a:p>
          <a:endParaRPr lang="en-US"/>
        </a:p>
      </dgm:t>
    </dgm:pt>
    <dgm:pt modelId="{3CAF11CC-88BC-4D0D-9147-04F76910323C}">
      <dgm:prSet phldrT="[Text]" custT="1"/>
      <dgm:spPr/>
      <dgm:t>
        <a:bodyPr/>
        <a:lstStyle/>
        <a:p>
          <a:r>
            <a:rPr lang="en-US" sz="2300" dirty="0" smtClean="0"/>
            <a:t>AES</a:t>
          </a:r>
        </a:p>
        <a:p>
          <a:r>
            <a:rPr lang="en-US" sz="1800" dirty="0" smtClean="0"/>
            <a:t>(Key: 128, 192, 256)</a:t>
          </a:r>
          <a:endParaRPr lang="en-US" sz="1800" dirty="0"/>
        </a:p>
      </dgm:t>
    </dgm:pt>
    <dgm:pt modelId="{54D21E03-0AF8-498E-8587-79B2CDA6C9B3}" type="parTrans" cxnId="{E427888F-CE42-49C5-823B-FA94580DF39D}">
      <dgm:prSet/>
      <dgm:spPr/>
      <dgm:t>
        <a:bodyPr/>
        <a:lstStyle/>
        <a:p>
          <a:endParaRPr lang="en-US"/>
        </a:p>
      </dgm:t>
    </dgm:pt>
    <dgm:pt modelId="{26F41083-4998-410C-9C2C-95058E4360A2}" type="sibTrans" cxnId="{E427888F-CE42-49C5-823B-FA94580DF39D}">
      <dgm:prSet/>
      <dgm:spPr/>
      <dgm:t>
        <a:bodyPr/>
        <a:lstStyle/>
        <a:p>
          <a:endParaRPr lang="en-US"/>
        </a:p>
      </dgm:t>
    </dgm:pt>
    <dgm:pt modelId="{1819DF3B-4538-41D1-8E36-78367B6E25A7}">
      <dgm:prSet phldrT="[Text]"/>
      <dgm:spPr/>
      <dgm:t>
        <a:bodyPr/>
        <a:lstStyle/>
        <a:p>
          <a:r>
            <a:rPr lang="en-US" dirty="0" smtClean="0"/>
            <a:t>Asymmetric</a:t>
          </a:r>
          <a:endParaRPr lang="en-US" dirty="0"/>
        </a:p>
      </dgm:t>
    </dgm:pt>
    <dgm:pt modelId="{5DA7B6D0-AC39-4E19-8BF5-ED8A5200C5EB}" type="parTrans" cxnId="{E68C75D8-0E26-41A8-BFCC-A624C4E5FD15}">
      <dgm:prSet/>
      <dgm:spPr/>
      <dgm:t>
        <a:bodyPr/>
        <a:lstStyle/>
        <a:p>
          <a:endParaRPr lang="en-US"/>
        </a:p>
      </dgm:t>
    </dgm:pt>
    <dgm:pt modelId="{CFDD6838-3540-4E7D-8193-EC98E0515C29}" type="sibTrans" cxnId="{E68C75D8-0E26-41A8-BFCC-A624C4E5FD15}">
      <dgm:prSet/>
      <dgm:spPr/>
      <dgm:t>
        <a:bodyPr/>
        <a:lstStyle/>
        <a:p>
          <a:endParaRPr lang="en-US"/>
        </a:p>
      </dgm:t>
    </dgm:pt>
    <dgm:pt modelId="{9F89F7CF-A59B-4516-91BA-6E510324973D}">
      <dgm:prSet phldrT="[Text]"/>
      <dgm:spPr/>
      <dgm:t>
        <a:bodyPr/>
        <a:lstStyle/>
        <a:p>
          <a:r>
            <a:rPr lang="en-US" dirty="0" smtClean="0"/>
            <a:t>Elliptic Curve, etc.</a:t>
          </a:r>
          <a:endParaRPr lang="en-US" dirty="0"/>
        </a:p>
      </dgm:t>
    </dgm:pt>
    <dgm:pt modelId="{8D3C1426-DF44-4BA7-B339-80FB81567122}" type="parTrans" cxnId="{875611CF-6704-453E-A3F7-11D4768A540E}">
      <dgm:prSet/>
      <dgm:spPr/>
      <dgm:t>
        <a:bodyPr/>
        <a:lstStyle/>
        <a:p>
          <a:endParaRPr lang="en-US"/>
        </a:p>
      </dgm:t>
    </dgm:pt>
    <dgm:pt modelId="{4A04DD50-2E00-439E-84B3-72F58C3FA96B}" type="sibTrans" cxnId="{875611CF-6704-453E-A3F7-11D4768A540E}">
      <dgm:prSet/>
      <dgm:spPr/>
      <dgm:t>
        <a:bodyPr/>
        <a:lstStyle/>
        <a:p>
          <a:endParaRPr lang="en-US"/>
        </a:p>
      </dgm:t>
    </dgm:pt>
    <dgm:pt modelId="{9B5BA63F-DE2A-415C-802E-E88E0C22195F}">
      <dgm:prSet phldrT="[Text]" custT="1"/>
      <dgm:spPr/>
      <dgm:t>
        <a:bodyPr/>
        <a:lstStyle/>
        <a:p>
          <a:r>
            <a:rPr lang="en-US" sz="2300" dirty="0" smtClean="0"/>
            <a:t>3DES</a:t>
          </a:r>
        </a:p>
        <a:p>
          <a:r>
            <a:rPr lang="en-US" sz="1800" baseline="0" dirty="0" smtClean="0"/>
            <a:t>(Key: 112, 168)</a:t>
          </a:r>
          <a:endParaRPr lang="en-US" sz="1400" dirty="0"/>
        </a:p>
      </dgm:t>
    </dgm:pt>
    <dgm:pt modelId="{051EC617-C9A9-432C-9684-6EA2089341E5}" type="parTrans" cxnId="{41889CED-08B9-438E-9A10-453E3CC7430E}">
      <dgm:prSet/>
      <dgm:spPr/>
      <dgm:t>
        <a:bodyPr/>
        <a:lstStyle/>
        <a:p>
          <a:endParaRPr lang="en-US"/>
        </a:p>
      </dgm:t>
    </dgm:pt>
    <dgm:pt modelId="{417F98EF-6F37-46C0-B6BE-E6F6B42C2939}" type="sibTrans" cxnId="{41889CED-08B9-438E-9A10-453E3CC7430E}">
      <dgm:prSet/>
      <dgm:spPr/>
      <dgm:t>
        <a:bodyPr/>
        <a:lstStyle/>
        <a:p>
          <a:endParaRPr lang="en-US"/>
        </a:p>
      </dgm:t>
    </dgm:pt>
    <dgm:pt modelId="{7DD2652C-C4EB-4352-967D-7B0555018023}" type="pres">
      <dgm:prSet presAssocID="{3DB1533C-3340-403A-B661-5E0B752A1028}" presName="hierChild1" presStyleCnt="0">
        <dgm:presLayoutVars>
          <dgm:chPref val="1"/>
          <dgm:dir/>
          <dgm:animOne val="branch"/>
          <dgm:animLvl val="lvl"/>
          <dgm:resizeHandles/>
        </dgm:presLayoutVars>
      </dgm:prSet>
      <dgm:spPr/>
      <dgm:t>
        <a:bodyPr/>
        <a:lstStyle/>
        <a:p>
          <a:endParaRPr lang="en-US"/>
        </a:p>
      </dgm:t>
    </dgm:pt>
    <dgm:pt modelId="{D0B3ACD2-00D4-411F-9292-171CB2765136}" type="pres">
      <dgm:prSet presAssocID="{4B3D62B8-4A6B-49B9-BAC6-4E991F1C5D45}" presName="hierRoot1" presStyleCnt="0"/>
      <dgm:spPr/>
    </dgm:pt>
    <dgm:pt modelId="{25B51B68-E241-4290-A98E-5E6CB20FDB8F}" type="pres">
      <dgm:prSet presAssocID="{4B3D62B8-4A6B-49B9-BAC6-4E991F1C5D45}" presName="composite" presStyleCnt="0"/>
      <dgm:spPr/>
    </dgm:pt>
    <dgm:pt modelId="{03CD1801-04C4-49D3-85AB-6C6E0E612924}" type="pres">
      <dgm:prSet presAssocID="{4B3D62B8-4A6B-49B9-BAC6-4E991F1C5D45}" presName="background" presStyleLbl="node0" presStyleIdx="0" presStyleCnt="1"/>
      <dgm:spPr/>
    </dgm:pt>
    <dgm:pt modelId="{60A54E9D-1AFC-4D7B-B5E7-B334715291C2}" type="pres">
      <dgm:prSet presAssocID="{4B3D62B8-4A6B-49B9-BAC6-4E991F1C5D45}" presName="text" presStyleLbl="fgAcc0" presStyleIdx="0" presStyleCnt="1">
        <dgm:presLayoutVars>
          <dgm:chPref val="3"/>
        </dgm:presLayoutVars>
      </dgm:prSet>
      <dgm:spPr/>
      <dgm:t>
        <a:bodyPr/>
        <a:lstStyle/>
        <a:p>
          <a:endParaRPr lang="en-US"/>
        </a:p>
      </dgm:t>
    </dgm:pt>
    <dgm:pt modelId="{C6F146CB-7F1C-4358-8C9E-465550363399}" type="pres">
      <dgm:prSet presAssocID="{4B3D62B8-4A6B-49B9-BAC6-4E991F1C5D45}" presName="hierChild2" presStyleCnt="0"/>
      <dgm:spPr/>
    </dgm:pt>
    <dgm:pt modelId="{242A9155-723C-4288-AF4F-6512A5803FAD}" type="pres">
      <dgm:prSet presAssocID="{C948B941-6144-4549-871D-8C0A5AA60E38}" presName="Name10" presStyleLbl="parChTrans1D2" presStyleIdx="0" presStyleCnt="2"/>
      <dgm:spPr/>
      <dgm:t>
        <a:bodyPr/>
        <a:lstStyle/>
        <a:p>
          <a:endParaRPr lang="en-US"/>
        </a:p>
      </dgm:t>
    </dgm:pt>
    <dgm:pt modelId="{AE111B24-6521-4395-9247-D65ECE828BA5}" type="pres">
      <dgm:prSet presAssocID="{37926F1A-63D9-4F85-BC64-76088E53E762}" presName="hierRoot2" presStyleCnt="0"/>
      <dgm:spPr/>
    </dgm:pt>
    <dgm:pt modelId="{2EE890AE-4972-44D4-8929-241F7469C525}" type="pres">
      <dgm:prSet presAssocID="{37926F1A-63D9-4F85-BC64-76088E53E762}" presName="composite2" presStyleCnt="0"/>
      <dgm:spPr/>
    </dgm:pt>
    <dgm:pt modelId="{F64E775F-17D6-4715-B092-8114EC1485F1}" type="pres">
      <dgm:prSet presAssocID="{37926F1A-63D9-4F85-BC64-76088E53E762}" presName="background2" presStyleLbl="node2" presStyleIdx="0" presStyleCnt="2"/>
      <dgm:spPr/>
    </dgm:pt>
    <dgm:pt modelId="{2FB53B7E-7661-469F-80F1-3BBF4AEACDFE}" type="pres">
      <dgm:prSet presAssocID="{37926F1A-63D9-4F85-BC64-76088E53E762}" presName="text2" presStyleLbl="fgAcc2" presStyleIdx="0" presStyleCnt="2">
        <dgm:presLayoutVars>
          <dgm:chPref val="3"/>
        </dgm:presLayoutVars>
      </dgm:prSet>
      <dgm:spPr/>
      <dgm:t>
        <a:bodyPr/>
        <a:lstStyle/>
        <a:p>
          <a:endParaRPr lang="en-US"/>
        </a:p>
      </dgm:t>
    </dgm:pt>
    <dgm:pt modelId="{EA181256-3934-416F-ACB5-F3A2176FB83B}" type="pres">
      <dgm:prSet presAssocID="{37926F1A-63D9-4F85-BC64-76088E53E762}" presName="hierChild3" presStyleCnt="0"/>
      <dgm:spPr/>
    </dgm:pt>
    <dgm:pt modelId="{02887360-F1AF-4511-B94C-7F4697A0C73F}" type="pres">
      <dgm:prSet presAssocID="{B2698EB2-F25B-4AE6-A035-ACB5E234E27F}" presName="Name17" presStyleLbl="parChTrans1D3" presStyleIdx="0" presStyleCnt="4"/>
      <dgm:spPr/>
      <dgm:t>
        <a:bodyPr/>
        <a:lstStyle/>
        <a:p>
          <a:endParaRPr lang="en-US"/>
        </a:p>
      </dgm:t>
    </dgm:pt>
    <dgm:pt modelId="{BAE08B9E-7AD7-47CF-9C10-951B83F4245C}" type="pres">
      <dgm:prSet presAssocID="{BF96F476-CED1-482B-B22A-AB28C455AFBE}" presName="hierRoot3" presStyleCnt="0"/>
      <dgm:spPr/>
    </dgm:pt>
    <dgm:pt modelId="{93D14BF3-B109-4D17-B67F-87E684FD80DD}" type="pres">
      <dgm:prSet presAssocID="{BF96F476-CED1-482B-B22A-AB28C455AFBE}" presName="composite3" presStyleCnt="0"/>
      <dgm:spPr/>
    </dgm:pt>
    <dgm:pt modelId="{EDBD5704-DBBE-4DBB-8C1B-6C89F61FFFF1}" type="pres">
      <dgm:prSet presAssocID="{BF96F476-CED1-482B-B22A-AB28C455AFBE}" presName="background3" presStyleLbl="node3" presStyleIdx="0" presStyleCnt="4"/>
      <dgm:spPr/>
    </dgm:pt>
    <dgm:pt modelId="{308F0DD0-7179-4E71-816B-86082D54A85F}" type="pres">
      <dgm:prSet presAssocID="{BF96F476-CED1-482B-B22A-AB28C455AFBE}" presName="text3" presStyleLbl="fgAcc3" presStyleIdx="0" presStyleCnt="4">
        <dgm:presLayoutVars>
          <dgm:chPref val="3"/>
        </dgm:presLayoutVars>
      </dgm:prSet>
      <dgm:spPr/>
      <dgm:t>
        <a:bodyPr/>
        <a:lstStyle/>
        <a:p>
          <a:endParaRPr lang="en-US"/>
        </a:p>
      </dgm:t>
    </dgm:pt>
    <dgm:pt modelId="{79979EC9-253D-4935-A74C-6A5EB0438F5C}" type="pres">
      <dgm:prSet presAssocID="{BF96F476-CED1-482B-B22A-AB28C455AFBE}" presName="hierChild4" presStyleCnt="0"/>
      <dgm:spPr/>
    </dgm:pt>
    <dgm:pt modelId="{2335F149-F8CB-45B3-9815-5373F1DB026A}" type="pres">
      <dgm:prSet presAssocID="{051EC617-C9A9-432C-9684-6EA2089341E5}" presName="Name17" presStyleLbl="parChTrans1D3" presStyleIdx="1" presStyleCnt="4"/>
      <dgm:spPr/>
      <dgm:t>
        <a:bodyPr/>
        <a:lstStyle/>
        <a:p>
          <a:endParaRPr lang="en-US"/>
        </a:p>
      </dgm:t>
    </dgm:pt>
    <dgm:pt modelId="{2308F567-1917-4A52-8FAA-80E6D0182417}" type="pres">
      <dgm:prSet presAssocID="{9B5BA63F-DE2A-415C-802E-E88E0C22195F}" presName="hierRoot3" presStyleCnt="0"/>
      <dgm:spPr/>
    </dgm:pt>
    <dgm:pt modelId="{6ABE32F7-531D-4CC0-94B0-4A5F97B6B5A8}" type="pres">
      <dgm:prSet presAssocID="{9B5BA63F-DE2A-415C-802E-E88E0C22195F}" presName="composite3" presStyleCnt="0"/>
      <dgm:spPr/>
    </dgm:pt>
    <dgm:pt modelId="{AE3B52BD-AB89-486E-92A5-69FC3533C187}" type="pres">
      <dgm:prSet presAssocID="{9B5BA63F-DE2A-415C-802E-E88E0C22195F}" presName="background3" presStyleLbl="node3" presStyleIdx="1" presStyleCnt="4"/>
      <dgm:spPr/>
    </dgm:pt>
    <dgm:pt modelId="{7DF05B99-394C-497B-9531-02A6CEF3D2EB}" type="pres">
      <dgm:prSet presAssocID="{9B5BA63F-DE2A-415C-802E-E88E0C22195F}" presName="text3" presStyleLbl="fgAcc3" presStyleIdx="1" presStyleCnt="4">
        <dgm:presLayoutVars>
          <dgm:chPref val="3"/>
        </dgm:presLayoutVars>
      </dgm:prSet>
      <dgm:spPr/>
      <dgm:t>
        <a:bodyPr/>
        <a:lstStyle/>
        <a:p>
          <a:endParaRPr lang="en-US"/>
        </a:p>
      </dgm:t>
    </dgm:pt>
    <dgm:pt modelId="{CC970FA6-166E-49D8-ACC4-7ABAC9EB584C}" type="pres">
      <dgm:prSet presAssocID="{9B5BA63F-DE2A-415C-802E-E88E0C22195F}" presName="hierChild4" presStyleCnt="0"/>
      <dgm:spPr/>
    </dgm:pt>
    <dgm:pt modelId="{56C7F08A-B8DF-4AAF-8FAA-0FB189F32C0F}" type="pres">
      <dgm:prSet presAssocID="{54D21E03-0AF8-498E-8587-79B2CDA6C9B3}" presName="Name17" presStyleLbl="parChTrans1D3" presStyleIdx="2" presStyleCnt="4"/>
      <dgm:spPr/>
      <dgm:t>
        <a:bodyPr/>
        <a:lstStyle/>
        <a:p>
          <a:endParaRPr lang="en-US"/>
        </a:p>
      </dgm:t>
    </dgm:pt>
    <dgm:pt modelId="{00F6DB0E-3455-43B0-923D-1D25E72A5240}" type="pres">
      <dgm:prSet presAssocID="{3CAF11CC-88BC-4D0D-9147-04F76910323C}" presName="hierRoot3" presStyleCnt="0"/>
      <dgm:spPr/>
    </dgm:pt>
    <dgm:pt modelId="{2F6D4D42-81F6-4253-BC2E-860307D6EFE7}" type="pres">
      <dgm:prSet presAssocID="{3CAF11CC-88BC-4D0D-9147-04F76910323C}" presName="composite3" presStyleCnt="0"/>
      <dgm:spPr/>
    </dgm:pt>
    <dgm:pt modelId="{6998497B-B2DD-4A79-B319-9471884B2EBB}" type="pres">
      <dgm:prSet presAssocID="{3CAF11CC-88BC-4D0D-9147-04F76910323C}" presName="background3" presStyleLbl="node3" presStyleIdx="2" presStyleCnt="4"/>
      <dgm:spPr/>
    </dgm:pt>
    <dgm:pt modelId="{D5C23B26-0089-4863-BABE-D00BCFE3C6E3}" type="pres">
      <dgm:prSet presAssocID="{3CAF11CC-88BC-4D0D-9147-04F76910323C}" presName="text3" presStyleLbl="fgAcc3" presStyleIdx="2" presStyleCnt="4">
        <dgm:presLayoutVars>
          <dgm:chPref val="3"/>
        </dgm:presLayoutVars>
      </dgm:prSet>
      <dgm:spPr/>
      <dgm:t>
        <a:bodyPr/>
        <a:lstStyle/>
        <a:p>
          <a:endParaRPr lang="en-US"/>
        </a:p>
      </dgm:t>
    </dgm:pt>
    <dgm:pt modelId="{E9AAB10A-EDE7-457C-987E-FC78E58D1021}" type="pres">
      <dgm:prSet presAssocID="{3CAF11CC-88BC-4D0D-9147-04F76910323C}" presName="hierChild4" presStyleCnt="0"/>
      <dgm:spPr/>
    </dgm:pt>
    <dgm:pt modelId="{659C9AD3-9081-4EF1-9C73-47273E66BF9D}" type="pres">
      <dgm:prSet presAssocID="{5DA7B6D0-AC39-4E19-8BF5-ED8A5200C5EB}" presName="Name10" presStyleLbl="parChTrans1D2" presStyleIdx="1" presStyleCnt="2"/>
      <dgm:spPr/>
      <dgm:t>
        <a:bodyPr/>
        <a:lstStyle/>
        <a:p>
          <a:endParaRPr lang="en-US"/>
        </a:p>
      </dgm:t>
    </dgm:pt>
    <dgm:pt modelId="{261D7AF4-AD9F-433B-8C86-74F7B5791AA2}" type="pres">
      <dgm:prSet presAssocID="{1819DF3B-4538-41D1-8E36-78367B6E25A7}" presName="hierRoot2" presStyleCnt="0"/>
      <dgm:spPr/>
    </dgm:pt>
    <dgm:pt modelId="{05E81C96-A72B-4363-8E81-E49E68E55B20}" type="pres">
      <dgm:prSet presAssocID="{1819DF3B-4538-41D1-8E36-78367B6E25A7}" presName="composite2" presStyleCnt="0"/>
      <dgm:spPr/>
    </dgm:pt>
    <dgm:pt modelId="{1CD66679-0A1D-4D0D-AE57-EB6FF752DBB9}" type="pres">
      <dgm:prSet presAssocID="{1819DF3B-4538-41D1-8E36-78367B6E25A7}" presName="background2" presStyleLbl="node2" presStyleIdx="1" presStyleCnt="2"/>
      <dgm:spPr/>
    </dgm:pt>
    <dgm:pt modelId="{51BBAF60-A3F5-4647-805B-1C678434901C}" type="pres">
      <dgm:prSet presAssocID="{1819DF3B-4538-41D1-8E36-78367B6E25A7}" presName="text2" presStyleLbl="fgAcc2" presStyleIdx="1" presStyleCnt="2">
        <dgm:presLayoutVars>
          <dgm:chPref val="3"/>
        </dgm:presLayoutVars>
      </dgm:prSet>
      <dgm:spPr/>
      <dgm:t>
        <a:bodyPr/>
        <a:lstStyle/>
        <a:p>
          <a:endParaRPr lang="en-US"/>
        </a:p>
      </dgm:t>
    </dgm:pt>
    <dgm:pt modelId="{93EE9323-29BB-4684-BD76-8D2F6FF6830B}" type="pres">
      <dgm:prSet presAssocID="{1819DF3B-4538-41D1-8E36-78367B6E25A7}" presName="hierChild3" presStyleCnt="0"/>
      <dgm:spPr/>
    </dgm:pt>
    <dgm:pt modelId="{4218F3AB-9698-4DDE-AC12-695A55701231}" type="pres">
      <dgm:prSet presAssocID="{8D3C1426-DF44-4BA7-B339-80FB81567122}" presName="Name17" presStyleLbl="parChTrans1D3" presStyleIdx="3" presStyleCnt="4"/>
      <dgm:spPr/>
      <dgm:t>
        <a:bodyPr/>
        <a:lstStyle/>
        <a:p>
          <a:endParaRPr lang="en-US"/>
        </a:p>
      </dgm:t>
    </dgm:pt>
    <dgm:pt modelId="{63B746BE-1D88-44B4-9BD2-33081DE06623}" type="pres">
      <dgm:prSet presAssocID="{9F89F7CF-A59B-4516-91BA-6E510324973D}" presName="hierRoot3" presStyleCnt="0"/>
      <dgm:spPr/>
    </dgm:pt>
    <dgm:pt modelId="{0FED3D9C-9837-4679-A4FF-A8FB72C9CCC8}" type="pres">
      <dgm:prSet presAssocID="{9F89F7CF-A59B-4516-91BA-6E510324973D}" presName="composite3" presStyleCnt="0"/>
      <dgm:spPr/>
    </dgm:pt>
    <dgm:pt modelId="{D7D1A284-3DFA-43EB-80A9-F6B758C26782}" type="pres">
      <dgm:prSet presAssocID="{9F89F7CF-A59B-4516-91BA-6E510324973D}" presName="background3" presStyleLbl="node3" presStyleIdx="3" presStyleCnt="4"/>
      <dgm:spPr/>
    </dgm:pt>
    <dgm:pt modelId="{19167E13-C171-4815-97BB-472A1C9FA865}" type="pres">
      <dgm:prSet presAssocID="{9F89F7CF-A59B-4516-91BA-6E510324973D}" presName="text3" presStyleLbl="fgAcc3" presStyleIdx="3" presStyleCnt="4">
        <dgm:presLayoutVars>
          <dgm:chPref val="3"/>
        </dgm:presLayoutVars>
      </dgm:prSet>
      <dgm:spPr/>
      <dgm:t>
        <a:bodyPr/>
        <a:lstStyle/>
        <a:p>
          <a:endParaRPr lang="en-US"/>
        </a:p>
      </dgm:t>
    </dgm:pt>
    <dgm:pt modelId="{DA9A6D28-BDE3-4B00-94B3-30CE28FF049F}" type="pres">
      <dgm:prSet presAssocID="{9F89F7CF-A59B-4516-91BA-6E510324973D}" presName="hierChild4" presStyleCnt="0"/>
      <dgm:spPr/>
    </dgm:pt>
  </dgm:ptLst>
  <dgm:cxnLst>
    <dgm:cxn modelId="{8ECFDAFE-C756-4FE6-AA2D-BB5396E7C6DE}" srcId="{4B3D62B8-4A6B-49B9-BAC6-4E991F1C5D45}" destId="{37926F1A-63D9-4F85-BC64-76088E53E762}" srcOrd="0" destOrd="0" parTransId="{C948B941-6144-4549-871D-8C0A5AA60E38}" sibTransId="{9CB6D147-985B-488B-8E1B-CD928976A51D}"/>
    <dgm:cxn modelId="{08459CB1-2D9F-498F-B1BA-E84207C7C738}" srcId="{3DB1533C-3340-403A-B661-5E0B752A1028}" destId="{4B3D62B8-4A6B-49B9-BAC6-4E991F1C5D45}" srcOrd="0" destOrd="0" parTransId="{BCBBCFCA-0408-488E-8597-83BBAE1174CF}" sibTransId="{056CC158-720C-4643-8BB9-323228113466}"/>
    <dgm:cxn modelId="{E4761327-02B1-4847-BF1B-E252394F8598}" srcId="{37926F1A-63D9-4F85-BC64-76088E53E762}" destId="{BF96F476-CED1-482B-B22A-AB28C455AFBE}" srcOrd="0" destOrd="0" parTransId="{B2698EB2-F25B-4AE6-A035-ACB5E234E27F}" sibTransId="{8218492C-8B4A-489F-BA47-B0B7D4AAFB27}"/>
    <dgm:cxn modelId="{049E92FA-AD23-4AC7-8CDB-6CF0E7107781}" type="presOf" srcId="{3DB1533C-3340-403A-B661-5E0B752A1028}" destId="{7DD2652C-C4EB-4352-967D-7B0555018023}" srcOrd="0" destOrd="0" presId="urn:microsoft.com/office/officeart/2005/8/layout/hierarchy1"/>
    <dgm:cxn modelId="{C45C55E4-37A2-4DD3-B386-AB8DC5BE6F74}" type="presOf" srcId="{54D21E03-0AF8-498E-8587-79B2CDA6C9B3}" destId="{56C7F08A-B8DF-4AAF-8FAA-0FB189F32C0F}" srcOrd="0" destOrd="0" presId="urn:microsoft.com/office/officeart/2005/8/layout/hierarchy1"/>
    <dgm:cxn modelId="{945C8282-07DB-49C9-9A6D-98D3D19135DB}" type="presOf" srcId="{1819DF3B-4538-41D1-8E36-78367B6E25A7}" destId="{51BBAF60-A3F5-4647-805B-1C678434901C}" srcOrd="0" destOrd="0" presId="urn:microsoft.com/office/officeart/2005/8/layout/hierarchy1"/>
    <dgm:cxn modelId="{D825FB94-11C5-4701-8095-297F34D23DBE}" type="presOf" srcId="{B2698EB2-F25B-4AE6-A035-ACB5E234E27F}" destId="{02887360-F1AF-4511-B94C-7F4697A0C73F}" srcOrd="0" destOrd="0" presId="urn:microsoft.com/office/officeart/2005/8/layout/hierarchy1"/>
    <dgm:cxn modelId="{39853309-BF9A-4609-A4E6-D3518FCF3C97}" type="presOf" srcId="{9F89F7CF-A59B-4516-91BA-6E510324973D}" destId="{19167E13-C171-4815-97BB-472A1C9FA865}" srcOrd="0" destOrd="0" presId="urn:microsoft.com/office/officeart/2005/8/layout/hierarchy1"/>
    <dgm:cxn modelId="{672E1AAD-E8F0-4D2D-A468-A704DB76047A}" type="presOf" srcId="{C948B941-6144-4549-871D-8C0A5AA60E38}" destId="{242A9155-723C-4288-AF4F-6512A5803FAD}" srcOrd="0" destOrd="0" presId="urn:microsoft.com/office/officeart/2005/8/layout/hierarchy1"/>
    <dgm:cxn modelId="{F69D169F-60AD-446D-806F-7FF6E50EA6DD}" type="presOf" srcId="{37926F1A-63D9-4F85-BC64-76088E53E762}" destId="{2FB53B7E-7661-469F-80F1-3BBF4AEACDFE}" srcOrd="0" destOrd="0" presId="urn:microsoft.com/office/officeart/2005/8/layout/hierarchy1"/>
    <dgm:cxn modelId="{81E6051D-2767-4122-8DE3-AFEE25A2CE8D}" type="presOf" srcId="{4B3D62B8-4A6B-49B9-BAC6-4E991F1C5D45}" destId="{60A54E9D-1AFC-4D7B-B5E7-B334715291C2}" srcOrd="0" destOrd="0" presId="urn:microsoft.com/office/officeart/2005/8/layout/hierarchy1"/>
    <dgm:cxn modelId="{7567A1C4-B106-4748-A0A6-0471A47364D3}" type="presOf" srcId="{3CAF11CC-88BC-4D0D-9147-04F76910323C}" destId="{D5C23B26-0089-4863-BABE-D00BCFE3C6E3}" srcOrd="0" destOrd="0" presId="urn:microsoft.com/office/officeart/2005/8/layout/hierarchy1"/>
    <dgm:cxn modelId="{F4C40A71-15EE-4A64-B173-3ACD6C9C292A}" type="presOf" srcId="{8D3C1426-DF44-4BA7-B339-80FB81567122}" destId="{4218F3AB-9698-4DDE-AC12-695A55701231}" srcOrd="0" destOrd="0" presId="urn:microsoft.com/office/officeart/2005/8/layout/hierarchy1"/>
    <dgm:cxn modelId="{99B3F2F9-B701-4BD0-B471-8C6295627272}" type="presOf" srcId="{BF96F476-CED1-482B-B22A-AB28C455AFBE}" destId="{308F0DD0-7179-4E71-816B-86082D54A85F}" srcOrd="0" destOrd="0" presId="urn:microsoft.com/office/officeart/2005/8/layout/hierarchy1"/>
    <dgm:cxn modelId="{41889CED-08B9-438E-9A10-453E3CC7430E}" srcId="{37926F1A-63D9-4F85-BC64-76088E53E762}" destId="{9B5BA63F-DE2A-415C-802E-E88E0C22195F}" srcOrd="1" destOrd="0" parTransId="{051EC617-C9A9-432C-9684-6EA2089341E5}" sibTransId="{417F98EF-6F37-46C0-B6BE-E6F6B42C2939}"/>
    <dgm:cxn modelId="{4FC96F1C-EFEF-451B-955D-A1DE13B06BB6}" type="presOf" srcId="{051EC617-C9A9-432C-9684-6EA2089341E5}" destId="{2335F149-F8CB-45B3-9815-5373F1DB026A}" srcOrd="0" destOrd="0" presId="urn:microsoft.com/office/officeart/2005/8/layout/hierarchy1"/>
    <dgm:cxn modelId="{E68C75D8-0E26-41A8-BFCC-A624C4E5FD15}" srcId="{4B3D62B8-4A6B-49B9-BAC6-4E991F1C5D45}" destId="{1819DF3B-4538-41D1-8E36-78367B6E25A7}" srcOrd="1" destOrd="0" parTransId="{5DA7B6D0-AC39-4E19-8BF5-ED8A5200C5EB}" sibTransId="{CFDD6838-3540-4E7D-8193-EC98E0515C29}"/>
    <dgm:cxn modelId="{62F27286-6C71-40BB-8A8B-909D09BDFE9F}" type="presOf" srcId="{9B5BA63F-DE2A-415C-802E-E88E0C22195F}" destId="{7DF05B99-394C-497B-9531-02A6CEF3D2EB}" srcOrd="0" destOrd="0" presId="urn:microsoft.com/office/officeart/2005/8/layout/hierarchy1"/>
    <dgm:cxn modelId="{E427888F-CE42-49C5-823B-FA94580DF39D}" srcId="{37926F1A-63D9-4F85-BC64-76088E53E762}" destId="{3CAF11CC-88BC-4D0D-9147-04F76910323C}" srcOrd="2" destOrd="0" parTransId="{54D21E03-0AF8-498E-8587-79B2CDA6C9B3}" sibTransId="{26F41083-4998-410C-9C2C-95058E4360A2}"/>
    <dgm:cxn modelId="{875611CF-6704-453E-A3F7-11D4768A540E}" srcId="{1819DF3B-4538-41D1-8E36-78367B6E25A7}" destId="{9F89F7CF-A59B-4516-91BA-6E510324973D}" srcOrd="0" destOrd="0" parTransId="{8D3C1426-DF44-4BA7-B339-80FB81567122}" sibTransId="{4A04DD50-2E00-439E-84B3-72F58C3FA96B}"/>
    <dgm:cxn modelId="{8D7D4EA3-18DE-4932-98CB-CB4493C9FF66}" type="presOf" srcId="{5DA7B6D0-AC39-4E19-8BF5-ED8A5200C5EB}" destId="{659C9AD3-9081-4EF1-9C73-47273E66BF9D}" srcOrd="0" destOrd="0" presId="urn:microsoft.com/office/officeart/2005/8/layout/hierarchy1"/>
    <dgm:cxn modelId="{46CE305C-27F4-4003-AF60-DCEDC6927669}" type="presParOf" srcId="{7DD2652C-C4EB-4352-967D-7B0555018023}" destId="{D0B3ACD2-00D4-411F-9292-171CB2765136}" srcOrd="0" destOrd="0" presId="urn:microsoft.com/office/officeart/2005/8/layout/hierarchy1"/>
    <dgm:cxn modelId="{97F1F661-85DE-48C4-A922-F6AA415F86F5}" type="presParOf" srcId="{D0B3ACD2-00D4-411F-9292-171CB2765136}" destId="{25B51B68-E241-4290-A98E-5E6CB20FDB8F}" srcOrd="0" destOrd="0" presId="urn:microsoft.com/office/officeart/2005/8/layout/hierarchy1"/>
    <dgm:cxn modelId="{9C156257-C8EE-4696-860A-4E063207DD7C}" type="presParOf" srcId="{25B51B68-E241-4290-A98E-5E6CB20FDB8F}" destId="{03CD1801-04C4-49D3-85AB-6C6E0E612924}" srcOrd="0" destOrd="0" presId="urn:microsoft.com/office/officeart/2005/8/layout/hierarchy1"/>
    <dgm:cxn modelId="{253B13C3-06B1-4822-9F0C-FFF06209A0C0}" type="presParOf" srcId="{25B51B68-E241-4290-A98E-5E6CB20FDB8F}" destId="{60A54E9D-1AFC-4D7B-B5E7-B334715291C2}" srcOrd="1" destOrd="0" presId="urn:microsoft.com/office/officeart/2005/8/layout/hierarchy1"/>
    <dgm:cxn modelId="{F9FBA86C-BC51-4960-8AC9-9831E01070CD}" type="presParOf" srcId="{D0B3ACD2-00D4-411F-9292-171CB2765136}" destId="{C6F146CB-7F1C-4358-8C9E-465550363399}" srcOrd="1" destOrd="0" presId="urn:microsoft.com/office/officeart/2005/8/layout/hierarchy1"/>
    <dgm:cxn modelId="{92C2832E-10A8-4CCB-88EC-4DDAE15B6EC4}" type="presParOf" srcId="{C6F146CB-7F1C-4358-8C9E-465550363399}" destId="{242A9155-723C-4288-AF4F-6512A5803FAD}" srcOrd="0" destOrd="0" presId="urn:microsoft.com/office/officeart/2005/8/layout/hierarchy1"/>
    <dgm:cxn modelId="{DCF72010-8665-4239-918E-E6A12ED35C67}" type="presParOf" srcId="{C6F146CB-7F1C-4358-8C9E-465550363399}" destId="{AE111B24-6521-4395-9247-D65ECE828BA5}" srcOrd="1" destOrd="0" presId="urn:microsoft.com/office/officeart/2005/8/layout/hierarchy1"/>
    <dgm:cxn modelId="{557EA600-57C0-4450-AF11-D926110039A3}" type="presParOf" srcId="{AE111B24-6521-4395-9247-D65ECE828BA5}" destId="{2EE890AE-4972-44D4-8929-241F7469C525}" srcOrd="0" destOrd="0" presId="urn:microsoft.com/office/officeart/2005/8/layout/hierarchy1"/>
    <dgm:cxn modelId="{BF46C7D9-8520-44D8-8E70-B754221A717C}" type="presParOf" srcId="{2EE890AE-4972-44D4-8929-241F7469C525}" destId="{F64E775F-17D6-4715-B092-8114EC1485F1}" srcOrd="0" destOrd="0" presId="urn:microsoft.com/office/officeart/2005/8/layout/hierarchy1"/>
    <dgm:cxn modelId="{C1FA266F-58C4-461B-9BF5-E4E33880F01D}" type="presParOf" srcId="{2EE890AE-4972-44D4-8929-241F7469C525}" destId="{2FB53B7E-7661-469F-80F1-3BBF4AEACDFE}" srcOrd="1" destOrd="0" presId="urn:microsoft.com/office/officeart/2005/8/layout/hierarchy1"/>
    <dgm:cxn modelId="{4DBC90E4-A506-4AA9-AA4A-260279E48E37}" type="presParOf" srcId="{AE111B24-6521-4395-9247-D65ECE828BA5}" destId="{EA181256-3934-416F-ACB5-F3A2176FB83B}" srcOrd="1" destOrd="0" presId="urn:microsoft.com/office/officeart/2005/8/layout/hierarchy1"/>
    <dgm:cxn modelId="{CEAC049A-9142-4FF8-8E44-468539BB383B}" type="presParOf" srcId="{EA181256-3934-416F-ACB5-F3A2176FB83B}" destId="{02887360-F1AF-4511-B94C-7F4697A0C73F}" srcOrd="0" destOrd="0" presId="urn:microsoft.com/office/officeart/2005/8/layout/hierarchy1"/>
    <dgm:cxn modelId="{37360C5C-1A00-4DBF-9BC9-5EDBF2E321F4}" type="presParOf" srcId="{EA181256-3934-416F-ACB5-F3A2176FB83B}" destId="{BAE08B9E-7AD7-47CF-9C10-951B83F4245C}" srcOrd="1" destOrd="0" presId="urn:microsoft.com/office/officeart/2005/8/layout/hierarchy1"/>
    <dgm:cxn modelId="{68F77C33-3E40-4D5D-8CD5-A9C44D9D82EC}" type="presParOf" srcId="{BAE08B9E-7AD7-47CF-9C10-951B83F4245C}" destId="{93D14BF3-B109-4D17-B67F-87E684FD80DD}" srcOrd="0" destOrd="0" presId="urn:microsoft.com/office/officeart/2005/8/layout/hierarchy1"/>
    <dgm:cxn modelId="{4BB389C3-6B37-4E82-8B75-75D44F7E57CB}" type="presParOf" srcId="{93D14BF3-B109-4D17-B67F-87E684FD80DD}" destId="{EDBD5704-DBBE-4DBB-8C1B-6C89F61FFFF1}" srcOrd="0" destOrd="0" presId="urn:microsoft.com/office/officeart/2005/8/layout/hierarchy1"/>
    <dgm:cxn modelId="{8761F0D8-8D89-426E-8027-CA5DB3A96DEE}" type="presParOf" srcId="{93D14BF3-B109-4D17-B67F-87E684FD80DD}" destId="{308F0DD0-7179-4E71-816B-86082D54A85F}" srcOrd="1" destOrd="0" presId="urn:microsoft.com/office/officeart/2005/8/layout/hierarchy1"/>
    <dgm:cxn modelId="{01D6244F-2C63-4678-8F73-9EF7FA79935B}" type="presParOf" srcId="{BAE08B9E-7AD7-47CF-9C10-951B83F4245C}" destId="{79979EC9-253D-4935-A74C-6A5EB0438F5C}" srcOrd="1" destOrd="0" presId="urn:microsoft.com/office/officeart/2005/8/layout/hierarchy1"/>
    <dgm:cxn modelId="{8E0EEB64-5487-413D-8A22-0B3DD746F454}" type="presParOf" srcId="{EA181256-3934-416F-ACB5-F3A2176FB83B}" destId="{2335F149-F8CB-45B3-9815-5373F1DB026A}" srcOrd="2" destOrd="0" presId="urn:microsoft.com/office/officeart/2005/8/layout/hierarchy1"/>
    <dgm:cxn modelId="{023EC641-A280-405E-A5A2-5F5901AC0679}" type="presParOf" srcId="{EA181256-3934-416F-ACB5-F3A2176FB83B}" destId="{2308F567-1917-4A52-8FAA-80E6D0182417}" srcOrd="3" destOrd="0" presId="urn:microsoft.com/office/officeart/2005/8/layout/hierarchy1"/>
    <dgm:cxn modelId="{BC98399B-38CF-4720-95E7-5A60D16B5F71}" type="presParOf" srcId="{2308F567-1917-4A52-8FAA-80E6D0182417}" destId="{6ABE32F7-531D-4CC0-94B0-4A5F97B6B5A8}" srcOrd="0" destOrd="0" presId="urn:microsoft.com/office/officeart/2005/8/layout/hierarchy1"/>
    <dgm:cxn modelId="{732E8375-B2AD-4CDE-8FAC-057F05D8FD21}" type="presParOf" srcId="{6ABE32F7-531D-4CC0-94B0-4A5F97B6B5A8}" destId="{AE3B52BD-AB89-486E-92A5-69FC3533C187}" srcOrd="0" destOrd="0" presId="urn:microsoft.com/office/officeart/2005/8/layout/hierarchy1"/>
    <dgm:cxn modelId="{16646C98-9873-4F7F-BADB-3C8EF957A1CB}" type="presParOf" srcId="{6ABE32F7-531D-4CC0-94B0-4A5F97B6B5A8}" destId="{7DF05B99-394C-497B-9531-02A6CEF3D2EB}" srcOrd="1" destOrd="0" presId="urn:microsoft.com/office/officeart/2005/8/layout/hierarchy1"/>
    <dgm:cxn modelId="{072FEBD5-BCBF-4650-8A5F-FBAE322F455A}" type="presParOf" srcId="{2308F567-1917-4A52-8FAA-80E6D0182417}" destId="{CC970FA6-166E-49D8-ACC4-7ABAC9EB584C}" srcOrd="1" destOrd="0" presId="urn:microsoft.com/office/officeart/2005/8/layout/hierarchy1"/>
    <dgm:cxn modelId="{72B78DA6-E36F-41E0-A49A-F19E0C0A788A}" type="presParOf" srcId="{EA181256-3934-416F-ACB5-F3A2176FB83B}" destId="{56C7F08A-B8DF-4AAF-8FAA-0FB189F32C0F}" srcOrd="4" destOrd="0" presId="urn:microsoft.com/office/officeart/2005/8/layout/hierarchy1"/>
    <dgm:cxn modelId="{35379F02-F23A-4CD9-94F0-6BC7B26B2C90}" type="presParOf" srcId="{EA181256-3934-416F-ACB5-F3A2176FB83B}" destId="{00F6DB0E-3455-43B0-923D-1D25E72A5240}" srcOrd="5" destOrd="0" presId="urn:microsoft.com/office/officeart/2005/8/layout/hierarchy1"/>
    <dgm:cxn modelId="{FCF196D1-6FB0-41F5-BEEF-13EDF8933C38}" type="presParOf" srcId="{00F6DB0E-3455-43B0-923D-1D25E72A5240}" destId="{2F6D4D42-81F6-4253-BC2E-860307D6EFE7}" srcOrd="0" destOrd="0" presId="urn:microsoft.com/office/officeart/2005/8/layout/hierarchy1"/>
    <dgm:cxn modelId="{ECCECF73-CD0E-4E8B-9A23-85EF50BE35D6}" type="presParOf" srcId="{2F6D4D42-81F6-4253-BC2E-860307D6EFE7}" destId="{6998497B-B2DD-4A79-B319-9471884B2EBB}" srcOrd="0" destOrd="0" presId="urn:microsoft.com/office/officeart/2005/8/layout/hierarchy1"/>
    <dgm:cxn modelId="{D9115691-80B1-46E0-B396-2680975AD875}" type="presParOf" srcId="{2F6D4D42-81F6-4253-BC2E-860307D6EFE7}" destId="{D5C23B26-0089-4863-BABE-D00BCFE3C6E3}" srcOrd="1" destOrd="0" presId="urn:microsoft.com/office/officeart/2005/8/layout/hierarchy1"/>
    <dgm:cxn modelId="{EA6C9054-AB7A-4FC9-9946-04D3931E5BC3}" type="presParOf" srcId="{00F6DB0E-3455-43B0-923D-1D25E72A5240}" destId="{E9AAB10A-EDE7-457C-987E-FC78E58D1021}" srcOrd="1" destOrd="0" presId="urn:microsoft.com/office/officeart/2005/8/layout/hierarchy1"/>
    <dgm:cxn modelId="{F6A50E67-D1EB-4E23-ADB4-0FC55914F16D}" type="presParOf" srcId="{C6F146CB-7F1C-4358-8C9E-465550363399}" destId="{659C9AD3-9081-4EF1-9C73-47273E66BF9D}" srcOrd="2" destOrd="0" presId="urn:microsoft.com/office/officeart/2005/8/layout/hierarchy1"/>
    <dgm:cxn modelId="{0AB7052C-9EA8-4F5B-91D4-2D9BD69A934D}" type="presParOf" srcId="{C6F146CB-7F1C-4358-8C9E-465550363399}" destId="{261D7AF4-AD9F-433B-8C86-74F7B5791AA2}" srcOrd="3" destOrd="0" presId="urn:microsoft.com/office/officeart/2005/8/layout/hierarchy1"/>
    <dgm:cxn modelId="{85108E14-CA2E-4A23-914C-19D50AE2FFBB}" type="presParOf" srcId="{261D7AF4-AD9F-433B-8C86-74F7B5791AA2}" destId="{05E81C96-A72B-4363-8E81-E49E68E55B20}" srcOrd="0" destOrd="0" presId="urn:microsoft.com/office/officeart/2005/8/layout/hierarchy1"/>
    <dgm:cxn modelId="{B6AE38A5-6FF4-4662-9000-F4ADD710B114}" type="presParOf" srcId="{05E81C96-A72B-4363-8E81-E49E68E55B20}" destId="{1CD66679-0A1D-4D0D-AE57-EB6FF752DBB9}" srcOrd="0" destOrd="0" presId="urn:microsoft.com/office/officeart/2005/8/layout/hierarchy1"/>
    <dgm:cxn modelId="{9AD32414-5467-40FD-BF17-8A8914675D3E}" type="presParOf" srcId="{05E81C96-A72B-4363-8E81-E49E68E55B20}" destId="{51BBAF60-A3F5-4647-805B-1C678434901C}" srcOrd="1" destOrd="0" presId="urn:microsoft.com/office/officeart/2005/8/layout/hierarchy1"/>
    <dgm:cxn modelId="{78948590-054E-4984-BD99-F3A53F7455F7}" type="presParOf" srcId="{261D7AF4-AD9F-433B-8C86-74F7B5791AA2}" destId="{93EE9323-29BB-4684-BD76-8D2F6FF6830B}" srcOrd="1" destOrd="0" presId="urn:microsoft.com/office/officeart/2005/8/layout/hierarchy1"/>
    <dgm:cxn modelId="{2F1AA66A-B075-418B-8437-930ED002BCF0}" type="presParOf" srcId="{93EE9323-29BB-4684-BD76-8D2F6FF6830B}" destId="{4218F3AB-9698-4DDE-AC12-695A55701231}" srcOrd="0" destOrd="0" presId="urn:microsoft.com/office/officeart/2005/8/layout/hierarchy1"/>
    <dgm:cxn modelId="{29E83A1B-0998-49B1-97A8-4B7C21CEA8D2}" type="presParOf" srcId="{93EE9323-29BB-4684-BD76-8D2F6FF6830B}" destId="{63B746BE-1D88-44B4-9BD2-33081DE06623}" srcOrd="1" destOrd="0" presId="urn:microsoft.com/office/officeart/2005/8/layout/hierarchy1"/>
    <dgm:cxn modelId="{2A7E0262-1090-4EF7-A8EF-17BE882E47E5}" type="presParOf" srcId="{63B746BE-1D88-44B4-9BD2-33081DE06623}" destId="{0FED3D9C-9837-4679-A4FF-A8FB72C9CCC8}" srcOrd="0" destOrd="0" presId="urn:microsoft.com/office/officeart/2005/8/layout/hierarchy1"/>
    <dgm:cxn modelId="{22577C82-7C27-4104-96D2-B959A7B64115}" type="presParOf" srcId="{0FED3D9C-9837-4679-A4FF-A8FB72C9CCC8}" destId="{D7D1A284-3DFA-43EB-80A9-F6B758C26782}" srcOrd="0" destOrd="0" presId="urn:microsoft.com/office/officeart/2005/8/layout/hierarchy1"/>
    <dgm:cxn modelId="{B082615A-4699-4B7A-A199-01DFA783D44A}" type="presParOf" srcId="{0FED3D9C-9837-4679-A4FF-A8FB72C9CCC8}" destId="{19167E13-C171-4815-97BB-472A1C9FA865}" srcOrd="1" destOrd="0" presId="urn:microsoft.com/office/officeart/2005/8/layout/hierarchy1"/>
    <dgm:cxn modelId="{D1652DB0-354D-49F1-9FC2-6710936DFBBA}" type="presParOf" srcId="{63B746BE-1D88-44B4-9BD2-33081DE06623}" destId="{DA9A6D28-BDE3-4B00-94B3-30CE28FF049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6BB5A9-BB95-4BC0-8E46-3527EE0AAC6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5196AA9-F76D-4ECB-AF43-C1BD64044C8F}">
      <dgm:prSet phldrT="[Text]"/>
      <dgm:spPr/>
      <dgm:t>
        <a:bodyPr/>
        <a:lstStyle/>
        <a:p>
          <a:r>
            <a:rPr lang="en-US" dirty="0" smtClean="0"/>
            <a:t>FPGA Implementation</a:t>
          </a:r>
          <a:endParaRPr lang="en-US" dirty="0"/>
        </a:p>
      </dgm:t>
    </dgm:pt>
    <dgm:pt modelId="{9C5E71B1-A839-4591-825E-02A37E46F59E}" type="parTrans" cxnId="{7A8E3188-5336-41CC-AC0E-D8AD419C02E2}">
      <dgm:prSet/>
      <dgm:spPr/>
      <dgm:t>
        <a:bodyPr/>
        <a:lstStyle/>
        <a:p>
          <a:endParaRPr lang="en-US"/>
        </a:p>
      </dgm:t>
    </dgm:pt>
    <dgm:pt modelId="{E29F358E-FEE0-4C08-9EB3-B3C0705924A5}" type="sibTrans" cxnId="{7A8E3188-5336-41CC-AC0E-D8AD419C02E2}">
      <dgm:prSet/>
      <dgm:spPr/>
      <dgm:t>
        <a:bodyPr/>
        <a:lstStyle/>
        <a:p>
          <a:endParaRPr lang="en-US"/>
        </a:p>
      </dgm:t>
    </dgm:pt>
    <dgm:pt modelId="{30E3BB24-5578-494B-AA11-AB7A5CA3B36E}">
      <dgm:prSet phldrT="[Text]"/>
      <dgm:spPr/>
      <dgm:t>
        <a:bodyPr/>
        <a:lstStyle/>
        <a:p>
          <a:r>
            <a:rPr lang="en-US" dirty="0" smtClean="0"/>
            <a:t>Iterative</a:t>
          </a:r>
          <a:endParaRPr lang="en-US" dirty="0"/>
        </a:p>
      </dgm:t>
    </dgm:pt>
    <dgm:pt modelId="{EBBAAD36-B50D-4F1F-BE4E-3C876C0A6642}" type="parTrans" cxnId="{27135049-68B7-4F56-8DC2-717F3C8B6A28}">
      <dgm:prSet/>
      <dgm:spPr/>
      <dgm:t>
        <a:bodyPr/>
        <a:lstStyle/>
        <a:p>
          <a:endParaRPr lang="en-US"/>
        </a:p>
      </dgm:t>
    </dgm:pt>
    <dgm:pt modelId="{ADBC335C-D715-429F-8F56-BA8C986DA4A8}" type="sibTrans" cxnId="{27135049-68B7-4F56-8DC2-717F3C8B6A28}">
      <dgm:prSet/>
      <dgm:spPr/>
      <dgm:t>
        <a:bodyPr/>
        <a:lstStyle/>
        <a:p>
          <a:endParaRPr lang="en-US"/>
        </a:p>
      </dgm:t>
    </dgm:pt>
    <dgm:pt modelId="{3B14B95E-159B-4308-89D3-9BA984ABC5D9}">
      <dgm:prSet phldrT="[Text]"/>
      <dgm:spPr/>
      <dgm:t>
        <a:bodyPr/>
        <a:lstStyle/>
        <a:p>
          <a:r>
            <a:rPr lang="en-US" dirty="0" smtClean="0"/>
            <a:t>Loop Unrolling</a:t>
          </a:r>
          <a:endParaRPr lang="en-US" dirty="0"/>
        </a:p>
      </dgm:t>
    </dgm:pt>
    <dgm:pt modelId="{EEC000EA-49D4-4BC7-9BAB-B93CAE87CB1A}" type="parTrans" cxnId="{E3158619-0E33-4FCA-86E9-EEFC3A2A26CE}">
      <dgm:prSet/>
      <dgm:spPr/>
      <dgm:t>
        <a:bodyPr/>
        <a:lstStyle/>
        <a:p>
          <a:endParaRPr lang="en-US"/>
        </a:p>
      </dgm:t>
    </dgm:pt>
    <dgm:pt modelId="{22B642D9-2537-4506-861E-8D2101D3C48B}" type="sibTrans" cxnId="{E3158619-0E33-4FCA-86E9-EEFC3A2A26CE}">
      <dgm:prSet/>
      <dgm:spPr/>
      <dgm:t>
        <a:bodyPr/>
        <a:lstStyle/>
        <a:p>
          <a:endParaRPr lang="en-US"/>
        </a:p>
      </dgm:t>
    </dgm:pt>
    <dgm:pt modelId="{82F9602C-FA54-4CB9-926E-85584D7DB377}">
      <dgm:prSet phldrT="[Text]"/>
      <dgm:spPr/>
      <dgm:t>
        <a:bodyPr/>
        <a:lstStyle/>
        <a:p>
          <a:r>
            <a:rPr lang="en-US" dirty="0" smtClean="0"/>
            <a:t>Pipelining</a:t>
          </a:r>
          <a:endParaRPr lang="en-US" dirty="0"/>
        </a:p>
      </dgm:t>
    </dgm:pt>
    <dgm:pt modelId="{6BFD46C2-122B-45BB-8C9F-7D4A38D803D8}" type="parTrans" cxnId="{1EA938BD-53E3-4DF6-933E-F06AD357144C}">
      <dgm:prSet/>
      <dgm:spPr/>
      <dgm:t>
        <a:bodyPr/>
        <a:lstStyle/>
        <a:p>
          <a:endParaRPr lang="en-US"/>
        </a:p>
      </dgm:t>
    </dgm:pt>
    <dgm:pt modelId="{93809AD4-7888-4E10-AD61-3B7568AA604B}" type="sibTrans" cxnId="{1EA938BD-53E3-4DF6-933E-F06AD357144C}">
      <dgm:prSet/>
      <dgm:spPr/>
      <dgm:t>
        <a:bodyPr/>
        <a:lstStyle/>
        <a:p>
          <a:endParaRPr lang="en-US"/>
        </a:p>
      </dgm:t>
    </dgm:pt>
    <dgm:pt modelId="{598FDE77-1EEA-428E-A1E3-9FA850F7C33E}" type="pres">
      <dgm:prSet presAssocID="{AF6BB5A9-BB95-4BC0-8E46-3527EE0AAC6B}" presName="Name0" presStyleCnt="0">
        <dgm:presLayoutVars>
          <dgm:chPref val="1"/>
          <dgm:dir/>
          <dgm:animOne val="branch"/>
          <dgm:animLvl val="lvl"/>
          <dgm:resizeHandles val="exact"/>
        </dgm:presLayoutVars>
      </dgm:prSet>
      <dgm:spPr/>
      <dgm:t>
        <a:bodyPr/>
        <a:lstStyle/>
        <a:p>
          <a:endParaRPr lang="en-US"/>
        </a:p>
      </dgm:t>
    </dgm:pt>
    <dgm:pt modelId="{4E4999EE-A785-47DD-A2F2-F3441711AFF0}" type="pres">
      <dgm:prSet presAssocID="{A5196AA9-F76D-4ECB-AF43-C1BD64044C8F}" presName="root1" presStyleCnt="0"/>
      <dgm:spPr/>
    </dgm:pt>
    <dgm:pt modelId="{1C81F26E-A3E1-4B8E-B202-7F22762272E7}" type="pres">
      <dgm:prSet presAssocID="{A5196AA9-F76D-4ECB-AF43-C1BD64044C8F}" presName="LevelOneTextNode" presStyleLbl="node0" presStyleIdx="0" presStyleCnt="1" custAng="5400000" custLinFactX="-67325" custLinFactNeighborX="-100000" custLinFactNeighborY="-1156">
        <dgm:presLayoutVars>
          <dgm:chPref val="3"/>
        </dgm:presLayoutVars>
      </dgm:prSet>
      <dgm:spPr/>
      <dgm:t>
        <a:bodyPr/>
        <a:lstStyle/>
        <a:p>
          <a:endParaRPr lang="en-US"/>
        </a:p>
      </dgm:t>
    </dgm:pt>
    <dgm:pt modelId="{8A029013-F6FD-4214-B6E1-5E61CADA7611}" type="pres">
      <dgm:prSet presAssocID="{A5196AA9-F76D-4ECB-AF43-C1BD64044C8F}" presName="level2hierChild" presStyleCnt="0"/>
      <dgm:spPr/>
    </dgm:pt>
    <dgm:pt modelId="{BF76B7B1-21F0-4403-A97E-21EE796855C4}" type="pres">
      <dgm:prSet presAssocID="{EBBAAD36-B50D-4F1F-BE4E-3C876C0A6642}" presName="conn2-1" presStyleLbl="parChTrans1D2" presStyleIdx="0" presStyleCnt="3"/>
      <dgm:spPr/>
      <dgm:t>
        <a:bodyPr/>
        <a:lstStyle/>
        <a:p>
          <a:endParaRPr lang="en-US"/>
        </a:p>
      </dgm:t>
    </dgm:pt>
    <dgm:pt modelId="{4C7156D4-8522-4271-8F24-86A28E537AC2}" type="pres">
      <dgm:prSet presAssocID="{EBBAAD36-B50D-4F1F-BE4E-3C876C0A6642}" presName="connTx" presStyleLbl="parChTrans1D2" presStyleIdx="0" presStyleCnt="3"/>
      <dgm:spPr/>
      <dgm:t>
        <a:bodyPr/>
        <a:lstStyle/>
        <a:p>
          <a:endParaRPr lang="en-US"/>
        </a:p>
      </dgm:t>
    </dgm:pt>
    <dgm:pt modelId="{041FCBB6-FA92-4185-BC08-81D8ACBF26AC}" type="pres">
      <dgm:prSet presAssocID="{30E3BB24-5578-494B-AA11-AB7A5CA3B36E}" presName="root2" presStyleCnt="0"/>
      <dgm:spPr/>
    </dgm:pt>
    <dgm:pt modelId="{89B458E1-3C70-4F95-A708-ED396DA4C83D}" type="pres">
      <dgm:prSet presAssocID="{30E3BB24-5578-494B-AA11-AB7A5CA3B36E}" presName="LevelTwoTextNode" presStyleLbl="node2" presStyleIdx="0" presStyleCnt="3" custLinFactNeighborX="35699" custLinFactNeighborY="-28894">
        <dgm:presLayoutVars>
          <dgm:chPref val="3"/>
        </dgm:presLayoutVars>
      </dgm:prSet>
      <dgm:spPr/>
      <dgm:t>
        <a:bodyPr/>
        <a:lstStyle/>
        <a:p>
          <a:endParaRPr lang="en-US"/>
        </a:p>
      </dgm:t>
    </dgm:pt>
    <dgm:pt modelId="{D77157EC-32FA-4725-8E07-A10F2CC7C089}" type="pres">
      <dgm:prSet presAssocID="{30E3BB24-5578-494B-AA11-AB7A5CA3B36E}" presName="level3hierChild" presStyleCnt="0"/>
      <dgm:spPr/>
    </dgm:pt>
    <dgm:pt modelId="{808E469A-A8EA-4B67-98BA-76E0D15FB73D}" type="pres">
      <dgm:prSet presAssocID="{EEC000EA-49D4-4BC7-9BAB-B93CAE87CB1A}" presName="conn2-1" presStyleLbl="parChTrans1D2" presStyleIdx="1" presStyleCnt="3"/>
      <dgm:spPr/>
      <dgm:t>
        <a:bodyPr/>
        <a:lstStyle/>
        <a:p>
          <a:endParaRPr lang="en-US"/>
        </a:p>
      </dgm:t>
    </dgm:pt>
    <dgm:pt modelId="{AF332B69-3873-47B8-AE59-9F85CB76001D}" type="pres">
      <dgm:prSet presAssocID="{EEC000EA-49D4-4BC7-9BAB-B93CAE87CB1A}" presName="connTx" presStyleLbl="parChTrans1D2" presStyleIdx="1" presStyleCnt="3"/>
      <dgm:spPr/>
      <dgm:t>
        <a:bodyPr/>
        <a:lstStyle/>
        <a:p>
          <a:endParaRPr lang="en-US"/>
        </a:p>
      </dgm:t>
    </dgm:pt>
    <dgm:pt modelId="{5614DF77-6751-42EB-A6CA-CA1514BFBF52}" type="pres">
      <dgm:prSet presAssocID="{3B14B95E-159B-4308-89D3-9BA984ABC5D9}" presName="root2" presStyleCnt="0"/>
      <dgm:spPr/>
    </dgm:pt>
    <dgm:pt modelId="{A8B6FE97-4115-40C3-B802-26DF3C541BDE}" type="pres">
      <dgm:prSet presAssocID="{3B14B95E-159B-4308-89D3-9BA984ABC5D9}" presName="LevelTwoTextNode" presStyleLbl="node2" presStyleIdx="1" presStyleCnt="3" custLinFactNeighborX="37090" custLinFactNeighborY="-4562">
        <dgm:presLayoutVars>
          <dgm:chPref val="3"/>
        </dgm:presLayoutVars>
      </dgm:prSet>
      <dgm:spPr/>
      <dgm:t>
        <a:bodyPr/>
        <a:lstStyle/>
        <a:p>
          <a:endParaRPr lang="en-US"/>
        </a:p>
      </dgm:t>
    </dgm:pt>
    <dgm:pt modelId="{5D242B90-12DA-46A3-BC45-6261FDAAC276}" type="pres">
      <dgm:prSet presAssocID="{3B14B95E-159B-4308-89D3-9BA984ABC5D9}" presName="level3hierChild" presStyleCnt="0"/>
      <dgm:spPr/>
    </dgm:pt>
    <dgm:pt modelId="{2A6223EE-CF17-4FD4-95A8-CEA64AA6BDC4}" type="pres">
      <dgm:prSet presAssocID="{6BFD46C2-122B-45BB-8C9F-7D4A38D803D8}" presName="conn2-1" presStyleLbl="parChTrans1D2" presStyleIdx="2" presStyleCnt="3"/>
      <dgm:spPr/>
      <dgm:t>
        <a:bodyPr/>
        <a:lstStyle/>
        <a:p>
          <a:endParaRPr lang="en-US"/>
        </a:p>
      </dgm:t>
    </dgm:pt>
    <dgm:pt modelId="{C3F2B47C-54FE-4D96-A986-386C12B20B68}" type="pres">
      <dgm:prSet presAssocID="{6BFD46C2-122B-45BB-8C9F-7D4A38D803D8}" presName="connTx" presStyleLbl="parChTrans1D2" presStyleIdx="2" presStyleCnt="3"/>
      <dgm:spPr/>
      <dgm:t>
        <a:bodyPr/>
        <a:lstStyle/>
        <a:p>
          <a:endParaRPr lang="en-US"/>
        </a:p>
      </dgm:t>
    </dgm:pt>
    <dgm:pt modelId="{8FBFC391-48C4-4BB5-A2C1-2184C439B110}" type="pres">
      <dgm:prSet presAssocID="{82F9602C-FA54-4CB9-926E-85584D7DB377}" presName="root2" presStyleCnt="0"/>
      <dgm:spPr/>
    </dgm:pt>
    <dgm:pt modelId="{E064BDB5-5ADF-4356-B476-3D68050A7DBC}" type="pres">
      <dgm:prSet presAssocID="{82F9602C-FA54-4CB9-926E-85584D7DB377}" presName="LevelTwoTextNode" presStyleLbl="node2" presStyleIdx="2" presStyleCnt="3" custLinFactNeighborX="39409" custLinFactNeighborY="22811">
        <dgm:presLayoutVars>
          <dgm:chPref val="3"/>
        </dgm:presLayoutVars>
      </dgm:prSet>
      <dgm:spPr/>
      <dgm:t>
        <a:bodyPr/>
        <a:lstStyle/>
        <a:p>
          <a:endParaRPr lang="en-US"/>
        </a:p>
      </dgm:t>
    </dgm:pt>
    <dgm:pt modelId="{D375FC8A-A3AC-45DA-991F-787F3DD7E01C}" type="pres">
      <dgm:prSet presAssocID="{82F9602C-FA54-4CB9-926E-85584D7DB377}" presName="level3hierChild" presStyleCnt="0"/>
      <dgm:spPr/>
    </dgm:pt>
  </dgm:ptLst>
  <dgm:cxnLst>
    <dgm:cxn modelId="{08CF0BA3-B2B8-4757-9742-79A6BEDFA350}" type="presOf" srcId="{A5196AA9-F76D-4ECB-AF43-C1BD64044C8F}" destId="{1C81F26E-A3E1-4B8E-B202-7F22762272E7}" srcOrd="0" destOrd="0" presId="urn:microsoft.com/office/officeart/2008/layout/HorizontalMultiLevelHierarchy"/>
    <dgm:cxn modelId="{E3158619-0E33-4FCA-86E9-EEFC3A2A26CE}" srcId="{A5196AA9-F76D-4ECB-AF43-C1BD64044C8F}" destId="{3B14B95E-159B-4308-89D3-9BA984ABC5D9}" srcOrd="1" destOrd="0" parTransId="{EEC000EA-49D4-4BC7-9BAB-B93CAE87CB1A}" sibTransId="{22B642D9-2537-4506-861E-8D2101D3C48B}"/>
    <dgm:cxn modelId="{E18B7CFA-D93F-4FF3-A733-3AA13F043ABB}" type="presOf" srcId="{EBBAAD36-B50D-4F1F-BE4E-3C876C0A6642}" destId="{BF76B7B1-21F0-4403-A97E-21EE796855C4}" srcOrd="0" destOrd="0" presId="urn:microsoft.com/office/officeart/2008/layout/HorizontalMultiLevelHierarchy"/>
    <dgm:cxn modelId="{296B666D-28E4-4549-9680-A8F2AA534D1A}" type="presOf" srcId="{30E3BB24-5578-494B-AA11-AB7A5CA3B36E}" destId="{89B458E1-3C70-4F95-A708-ED396DA4C83D}" srcOrd="0" destOrd="0" presId="urn:microsoft.com/office/officeart/2008/layout/HorizontalMultiLevelHierarchy"/>
    <dgm:cxn modelId="{74D45C8D-482B-4D28-9BEA-0D992D5A5F7E}" type="presOf" srcId="{3B14B95E-159B-4308-89D3-9BA984ABC5D9}" destId="{A8B6FE97-4115-40C3-B802-26DF3C541BDE}" srcOrd="0" destOrd="0" presId="urn:microsoft.com/office/officeart/2008/layout/HorizontalMultiLevelHierarchy"/>
    <dgm:cxn modelId="{911D1846-844C-4D27-A588-5A515E34A70B}" type="presOf" srcId="{AF6BB5A9-BB95-4BC0-8E46-3527EE0AAC6B}" destId="{598FDE77-1EEA-428E-A1E3-9FA850F7C33E}" srcOrd="0" destOrd="0" presId="urn:microsoft.com/office/officeart/2008/layout/HorizontalMultiLevelHierarchy"/>
    <dgm:cxn modelId="{CFE1CCBE-3364-47A2-817E-BF759CD85E20}" type="presOf" srcId="{6BFD46C2-122B-45BB-8C9F-7D4A38D803D8}" destId="{C3F2B47C-54FE-4D96-A986-386C12B20B68}" srcOrd="1" destOrd="0" presId="urn:microsoft.com/office/officeart/2008/layout/HorizontalMultiLevelHierarchy"/>
    <dgm:cxn modelId="{7A8E3188-5336-41CC-AC0E-D8AD419C02E2}" srcId="{AF6BB5A9-BB95-4BC0-8E46-3527EE0AAC6B}" destId="{A5196AA9-F76D-4ECB-AF43-C1BD64044C8F}" srcOrd="0" destOrd="0" parTransId="{9C5E71B1-A839-4591-825E-02A37E46F59E}" sibTransId="{E29F358E-FEE0-4C08-9EB3-B3C0705924A5}"/>
    <dgm:cxn modelId="{F55A79E2-167A-49C1-AD54-2E00F9BA74F6}" type="presOf" srcId="{EEC000EA-49D4-4BC7-9BAB-B93CAE87CB1A}" destId="{808E469A-A8EA-4B67-98BA-76E0D15FB73D}" srcOrd="0" destOrd="0" presId="urn:microsoft.com/office/officeart/2008/layout/HorizontalMultiLevelHierarchy"/>
    <dgm:cxn modelId="{27135049-68B7-4F56-8DC2-717F3C8B6A28}" srcId="{A5196AA9-F76D-4ECB-AF43-C1BD64044C8F}" destId="{30E3BB24-5578-494B-AA11-AB7A5CA3B36E}" srcOrd="0" destOrd="0" parTransId="{EBBAAD36-B50D-4F1F-BE4E-3C876C0A6642}" sibTransId="{ADBC335C-D715-429F-8F56-BA8C986DA4A8}"/>
    <dgm:cxn modelId="{57251DCA-BA72-44A3-9796-8FC13CCFEE23}" type="presOf" srcId="{82F9602C-FA54-4CB9-926E-85584D7DB377}" destId="{E064BDB5-5ADF-4356-B476-3D68050A7DBC}" srcOrd="0" destOrd="0" presId="urn:microsoft.com/office/officeart/2008/layout/HorizontalMultiLevelHierarchy"/>
    <dgm:cxn modelId="{2F722FAB-23A4-45DE-8D77-8A9B82716E7E}" type="presOf" srcId="{EEC000EA-49D4-4BC7-9BAB-B93CAE87CB1A}" destId="{AF332B69-3873-47B8-AE59-9F85CB76001D}" srcOrd="1" destOrd="0" presId="urn:microsoft.com/office/officeart/2008/layout/HorizontalMultiLevelHierarchy"/>
    <dgm:cxn modelId="{DBB555A0-8065-4749-AE2F-40CDE301830C}" type="presOf" srcId="{6BFD46C2-122B-45BB-8C9F-7D4A38D803D8}" destId="{2A6223EE-CF17-4FD4-95A8-CEA64AA6BDC4}" srcOrd="0" destOrd="0" presId="urn:microsoft.com/office/officeart/2008/layout/HorizontalMultiLevelHierarchy"/>
    <dgm:cxn modelId="{1EA938BD-53E3-4DF6-933E-F06AD357144C}" srcId="{A5196AA9-F76D-4ECB-AF43-C1BD64044C8F}" destId="{82F9602C-FA54-4CB9-926E-85584D7DB377}" srcOrd="2" destOrd="0" parTransId="{6BFD46C2-122B-45BB-8C9F-7D4A38D803D8}" sibTransId="{93809AD4-7888-4E10-AD61-3B7568AA604B}"/>
    <dgm:cxn modelId="{D95DC6D3-8A54-4728-9287-4D6AA6462DC8}" type="presOf" srcId="{EBBAAD36-B50D-4F1F-BE4E-3C876C0A6642}" destId="{4C7156D4-8522-4271-8F24-86A28E537AC2}" srcOrd="1" destOrd="0" presId="urn:microsoft.com/office/officeart/2008/layout/HorizontalMultiLevelHierarchy"/>
    <dgm:cxn modelId="{76C365E8-D0C5-408E-8C83-D4842394CC68}" type="presParOf" srcId="{598FDE77-1EEA-428E-A1E3-9FA850F7C33E}" destId="{4E4999EE-A785-47DD-A2F2-F3441711AFF0}" srcOrd="0" destOrd="0" presId="urn:microsoft.com/office/officeart/2008/layout/HorizontalMultiLevelHierarchy"/>
    <dgm:cxn modelId="{DA7B04CF-255F-4C17-A75D-3EDA00A726E3}" type="presParOf" srcId="{4E4999EE-A785-47DD-A2F2-F3441711AFF0}" destId="{1C81F26E-A3E1-4B8E-B202-7F22762272E7}" srcOrd="0" destOrd="0" presId="urn:microsoft.com/office/officeart/2008/layout/HorizontalMultiLevelHierarchy"/>
    <dgm:cxn modelId="{9C329F8A-D5DD-4462-8F8A-705E9BA1FE03}" type="presParOf" srcId="{4E4999EE-A785-47DD-A2F2-F3441711AFF0}" destId="{8A029013-F6FD-4214-B6E1-5E61CADA7611}" srcOrd="1" destOrd="0" presId="urn:microsoft.com/office/officeart/2008/layout/HorizontalMultiLevelHierarchy"/>
    <dgm:cxn modelId="{1CD15408-EF9E-42C5-B9A8-963089C26AEF}" type="presParOf" srcId="{8A029013-F6FD-4214-B6E1-5E61CADA7611}" destId="{BF76B7B1-21F0-4403-A97E-21EE796855C4}" srcOrd="0" destOrd="0" presId="urn:microsoft.com/office/officeart/2008/layout/HorizontalMultiLevelHierarchy"/>
    <dgm:cxn modelId="{19497520-971E-4DE0-ABA7-69C5FC3A2AA7}" type="presParOf" srcId="{BF76B7B1-21F0-4403-A97E-21EE796855C4}" destId="{4C7156D4-8522-4271-8F24-86A28E537AC2}" srcOrd="0" destOrd="0" presId="urn:microsoft.com/office/officeart/2008/layout/HorizontalMultiLevelHierarchy"/>
    <dgm:cxn modelId="{60D8BFC2-2438-49C1-99A8-D74FBC69DEE1}" type="presParOf" srcId="{8A029013-F6FD-4214-B6E1-5E61CADA7611}" destId="{041FCBB6-FA92-4185-BC08-81D8ACBF26AC}" srcOrd="1" destOrd="0" presId="urn:microsoft.com/office/officeart/2008/layout/HorizontalMultiLevelHierarchy"/>
    <dgm:cxn modelId="{4AE6B80A-5D4C-4B6D-B53A-EA6FCA5A9F67}" type="presParOf" srcId="{041FCBB6-FA92-4185-BC08-81D8ACBF26AC}" destId="{89B458E1-3C70-4F95-A708-ED396DA4C83D}" srcOrd="0" destOrd="0" presId="urn:microsoft.com/office/officeart/2008/layout/HorizontalMultiLevelHierarchy"/>
    <dgm:cxn modelId="{151BC6CD-E063-49A1-BA6E-E2A9E8C86AB4}" type="presParOf" srcId="{041FCBB6-FA92-4185-BC08-81D8ACBF26AC}" destId="{D77157EC-32FA-4725-8E07-A10F2CC7C089}" srcOrd="1" destOrd="0" presId="urn:microsoft.com/office/officeart/2008/layout/HorizontalMultiLevelHierarchy"/>
    <dgm:cxn modelId="{3581DB1F-A9B5-4ADF-B589-C288AA6D15E0}" type="presParOf" srcId="{8A029013-F6FD-4214-B6E1-5E61CADA7611}" destId="{808E469A-A8EA-4B67-98BA-76E0D15FB73D}" srcOrd="2" destOrd="0" presId="urn:microsoft.com/office/officeart/2008/layout/HorizontalMultiLevelHierarchy"/>
    <dgm:cxn modelId="{0C0D3C38-9E89-4FBE-B06C-3B51D7B3C576}" type="presParOf" srcId="{808E469A-A8EA-4B67-98BA-76E0D15FB73D}" destId="{AF332B69-3873-47B8-AE59-9F85CB76001D}" srcOrd="0" destOrd="0" presId="urn:microsoft.com/office/officeart/2008/layout/HorizontalMultiLevelHierarchy"/>
    <dgm:cxn modelId="{6264B450-F10F-48A5-9C24-FD302C889750}" type="presParOf" srcId="{8A029013-F6FD-4214-B6E1-5E61CADA7611}" destId="{5614DF77-6751-42EB-A6CA-CA1514BFBF52}" srcOrd="3" destOrd="0" presId="urn:microsoft.com/office/officeart/2008/layout/HorizontalMultiLevelHierarchy"/>
    <dgm:cxn modelId="{2A5069D6-2B7C-42DD-BBEC-631F90928420}" type="presParOf" srcId="{5614DF77-6751-42EB-A6CA-CA1514BFBF52}" destId="{A8B6FE97-4115-40C3-B802-26DF3C541BDE}" srcOrd="0" destOrd="0" presId="urn:microsoft.com/office/officeart/2008/layout/HorizontalMultiLevelHierarchy"/>
    <dgm:cxn modelId="{FE964A16-886E-41D5-84A5-1D5979E2F96C}" type="presParOf" srcId="{5614DF77-6751-42EB-A6CA-CA1514BFBF52}" destId="{5D242B90-12DA-46A3-BC45-6261FDAAC276}" srcOrd="1" destOrd="0" presId="urn:microsoft.com/office/officeart/2008/layout/HorizontalMultiLevelHierarchy"/>
    <dgm:cxn modelId="{01E331E3-8637-4C88-97AD-6EA6A7ED380A}" type="presParOf" srcId="{8A029013-F6FD-4214-B6E1-5E61CADA7611}" destId="{2A6223EE-CF17-4FD4-95A8-CEA64AA6BDC4}" srcOrd="4" destOrd="0" presId="urn:microsoft.com/office/officeart/2008/layout/HorizontalMultiLevelHierarchy"/>
    <dgm:cxn modelId="{83A3802D-7169-4066-B021-47EED8CDACD8}" type="presParOf" srcId="{2A6223EE-CF17-4FD4-95A8-CEA64AA6BDC4}" destId="{C3F2B47C-54FE-4D96-A986-386C12B20B68}" srcOrd="0" destOrd="0" presId="urn:microsoft.com/office/officeart/2008/layout/HorizontalMultiLevelHierarchy"/>
    <dgm:cxn modelId="{9FADD9C9-4B88-42FC-81EC-DE19B803F472}" type="presParOf" srcId="{8A029013-F6FD-4214-B6E1-5E61CADA7611}" destId="{8FBFC391-48C4-4BB5-A2C1-2184C439B110}" srcOrd="5" destOrd="0" presId="urn:microsoft.com/office/officeart/2008/layout/HorizontalMultiLevelHierarchy"/>
    <dgm:cxn modelId="{EBAB4A44-85B9-4378-AE39-507A5E8E23FC}" type="presParOf" srcId="{8FBFC391-48C4-4BB5-A2C1-2184C439B110}" destId="{E064BDB5-5ADF-4356-B476-3D68050A7DBC}" srcOrd="0" destOrd="0" presId="urn:microsoft.com/office/officeart/2008/layout/HorizontalMultiLevelHierarchy"/>
    <dgm:cxn modelId="{F1209B28-0D55-4E4D-B208-EECD8A98CC21}" type="presParOf" srcId="{8FBFC391-48C4-4BB5-A2C1-2184C439B110}" destId="{D375FC8A-A3AC-45DA-991F-787F3DD7E01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6BB5A9-BB95-4BC0-8E46-3527EE0AAC6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5196AA9-F76D-4ECB-AF43-C1BD64044C8F}">
      <dgm:prSet phldrT="[Text]"/>
      <dgm:spPr/>
      <dgm:t>
        <a:bodyPr/>
        <a:lstStyle/>
        <a:p>
          <a:r>
            <a:rPr lang="en-US" dirty="0" smtClean="0"/>
            <a:t>FPGA Implementations</a:t>
          </a:r>
          <a:endParaRPr lang="en-US" dirty="0"/>
        </a:p>
      </dgm:t>
    </dgm:pt>
    <dgm:pt modelId="{9C5E71B1-A839-4591-825E-02A37E46F59E}" type="parTrans" cxnId="{7A8E3188-5336-41CC-AC0E-D8AD419C02E2}">
      <dgm:prSet/>
      <dgm:spPr/>
      <dgm:t>
        <a:bodyPr/>
        <a:lstStyle/>
        <a:p>
          <a:endParaRPr lang="en-US"/>
        </a:p>
      </dgm:t>
    </dgm:pt>
    <dgm:pt modelId="{E29F358E-FEE0-4C08-9EB3-B3C0705924A5}" type="sibTrans" cxnId="{7A8E3188-5336-41CC-AC0E-D8AD419C02E2}">
      <dgm:prSet/>
      <dgm:spPr/>
      <dgm:t>
        <a:bodyPr/>
        <a:lstStyle/>
        <a:p>
          <a:endParaRPr lang="en-US"/>
        </a:p>
      </dgm:t>
    </dgm:pt>
    <dgm:pt modelId="{30E3BB24-5578-494B-AA11-AB7A5CA3B36E}">
      <dgm:prSet phldrT="[Text]"/>
      <dgm:spPr/>
      <dgm:t>
        <a:bodyPr/>
        <a:lstStyle/>
        <a:p>
          <a:r>
            <a:rPr lang="en-US" dirty="0" smtClean="0"/>
            <a:t>Iterative</a:t>
          </a:r>
          <a:endParaRPr lang="en-US" dirty="0"/>
        </a:p>
      </dgm:t>
    </dgm:pt>
    <dgm:pt modelId="{EBBAAD36-B50D-4F1F-BE4E-3C876C0A6642}" type="parTrans" cxnId="{27135049-68B7-4F56-8DC2-717F3C8B6A28}">
      <dgm:prSet/>
      <dgm:spPr/>
      <dgm:t>
        <a:bodyPr/>
        <a:lstStyle/>
        <a:p>
          <a:endParaRPr lang="en-US"/>
        </a:p>
      </dgm:t>
    </dgm:pt>
    <dgm:pt modelId="{ADBC335C-D715-429F-8F56-BA8C986DA4A8}" type="sibTrans" cxnId="{27135049-68B7-4F56-8DC2-717F3C8B6A28}">
      <dgm:prSet/>
      <dgm:spPr/>
      <dgm:t>
        <a:bodyPr/>
        <a:lstStyle/>
        <a:p>
          <a:endParaRPr lang="en-US"/>
        </a:p>
      </dgm:t>
    </dgm:pt>
    <dgm:pt modelId="{3B14B95E-159B-4308-89D3-9BA984ABC5D9}">
      <dgm:prSet phldrT="[Text]"/>
      <dgm:spPr/>
      <dgm:t>
        <a:bodyPr/>
        <a:lstStyle/>
        <a:p>
          <a:r>
            <a:rPr lang="en-US" dirty="0" smtClean="0"/>
            <a:t>Loop Unrolling</a:t>
          </a:r>
          <a:endParaRPr lang="en-US" dirty="0"/>
        </a:p>
      </dgm:t>
    </dgm:pt>
    <dgm:pt modelId="{EEC000EA-49D4-4BC7-9BAB-B93CAE87CB1A}" type="parTrans" cxnId="{E3158619-0E33-4FCA-86E9-EEFC3A2A26CE}">
      <dgm:prSet/>
      <dgm:spPr/>
      <dgm:t>
        <a:bodyPr/>
        <a:lstStyle/>
        <a:p>
          <a:endParaRPr lang="en-US"/>
        </a:p>
      </dgm:t>
    </dgm:pt>
    <dgm:pt modelId="{22B642D9-2537-4506-861E-8D2101D3C48B}" type="sibTrans" cxnId="{E3158619-0E33-4FCA-86E9-EEFC3A2A26CE}">
      <dgm:prSet/>
      <dgm:spPr/>
      <dgm:t>
        <a:bodyPr/>
        <a:lstStyle/>
        <a:p>
          <a:endParaRPr lang="en-US"/>
        </a:p>
      </dgm:t>
    </dgm:pt>
    <dgm:pt modelId="{82F9602C-FA54-4CB9-926E-85584D7DB377}">
      <dgm:prSet phldrT="[Text]"/>
      <dgm:spPr/>
      <dgm:t>
        <a:bodyPr/>
        <a:lstStyle/>
        <a:p>
          <a:r>
            <a:rPr lang="en-US" dirty="0" smtClean="0"/>
            <a:t>Pipelining</a:t>
          </a:r>
          <a:endParaRPr lang="en-US" dirty="0"/>
        </a:p>
      </dgm:t>
    </dgm:pt>
    <dgm:pt modelId="{6BFD46C2-122B-45BB-8C9F-7D4A38D803D8}" type="parTrans" cxnId="{1EA938BD-53E3-4DF6-933E-F06AD357144C}">
      <dgm:prSet/>
      <dgm:spPr/>
      <dgm:t>
        <a:bodyPr/>
        <a:lstStyle/>
        <a:p>
          <a:endParaRPr lang="en-US"/>
        </a:p>
      </dgm:t>
    </dgm:pt>
    <dgm:pt modelId="{93809AD4-7888-4E10-AD61-3B7568AA604B}" type="sibTrans" cxnId="{1EA938BD-53E3-4DF6-933E-F06AD357144C}">
      <dgm:prSet/>
      <dgm:spPr/>
      <dgm:t>
        <a:bodyPr/>
        <a:lstStyle/>
        <a:p>
          <a:endParaRPr lang="en-US"/>
        </a:p>
      </dgm:t>
    </dgm:pt>
    <dgm:pt modelId="{598FDE77-1EEA-428E-A1E3-9FA850F7C33E}" type="pres">
      <dgm:prSet presAssocID="{AF6BB5A9-BB95-4BC0-8E46-3527EE0AAC6B}" presName="Name0" presStyleCnt="0">
        <dgm:presLayoutVars>
          <dgm:chPref val="1"/>
          <dgm:dir/>
          <dgm:animOne val="branch"/>
          <dgm:animLvl val="lvl"/>
          <dgm:resizeHandles val="exact"/>
        </dgm:presLayoutVars>
      </dgm:prSet>
      <dgm:spPr/>
      <dgm:t>
        <a:bodyPr/>
        <a:lstStyle/>
        <a:p>
          <a:endParaRPr lang="en-US"/>
        </a:p>
      </dgm:t>
    </dgm:pt>
    <dgm:pt modelId="{4E4999EE-A785-47DD-A2F2-F3441711AFF0}" type="pres">
      <dgm:prSet presAssocID="{A5196AA9-F76D-4ECB-AF43-C1BD64044C8F}" presName="root1" presStyleCnt="0"/>
      <dgm:spPr/>
    </dgm:pt>
    <dgm:pt modelId="{1C81F26E-A3E1-4B8E-B202-7F22762272E7}" type="pres">
      <dgm:prSet presAssocID="{A5196AA9-F76D-4ECB-AF43-C1BD64044C8F}" presName="LevelOneTextNode" presStyleLbl="node0" presStyleIdx="0" presStyleCnt="1" custAng="5400000" custLinFactX="-67325" custLinFactNeighborX="-100000" custLinFactNeighborY="-1156">
        <dgm:presLayoutVars>
          <dgm:chPref val="3"/>
        </dgm:presLayoutVars>
      </dgm:prSet>
      <dgm:spPr/>
      <dgm:t>
        <a:bodyPr/>
        <a:lstStyle/>
        <a:p>
          <a:endParaRPr lang="en-US"/>
        </a:p>
      </dgm:t>
    </dgm:pt>
    <dgm:pt modelId="{8A029013-F6FD-4214-B6E1-5E61CADA7611}" type="pres">
      <dgm:prSet presAssocID="{A5196AA9-F76D-4ECB-AF43-C1BD64044C8F}" presName="level2hierChild" presStyleCnt="0"/>
      <dgm:spPr/>
    </dgm:pt>
    <dgm:pt modelId="{BF76B7B1-21F0-4403-A97E-21EE796855C4}" type="pres">
      <dgm:prSet presAssocID="{EBBAAD36-B50D-4F1F-BE4E-3C876C0A6642}" presName="conn2-1" presStyleLbl="parChTrans1D2" presStyleIdx="0" presStyleCnt="3"/>
      <dgm:spPr/>
      <dgm:t>
        <a:bodyPr/>
        <a:lstStyle/>
        <a:p>
          <a:endParaRPr lang="en-US"/>
        </a:p>
      </dgm:t>
    </dgm:pt>
    <dgm:pt modelId="{4C7156D4-8522-4271-8F24-86A28E537AC2}" type="pres">
      <dgm:prSet presAssocID="{EBBAAD36-B50D-4F1F-BE4E-3C876C0A6642}" presName="connTx" presStyleLbl="parChTrans1D2" presStyleIdx="0" presStyleCnt="3"/>
      <dgm:spPr/>
      <dgm:t>
        <a:bodyPr/>
        <a:lstStyle/>
        <a:p>
          <a:endParaRPr lang="en-US"/>
        </a:p>
      </dgm:t>
    </dgm:pt>
    <dgm:pt modelId="{041FCBB6-FA92-4185-BC08-81D8ACBF26AC}" type="pres">
      <dgm:prSet presAssocID="{30E3BB24-5578-494B-AA11-AB7A5CA3B36E}" presName="root2" presStyleCnt="0"/>
      <dgm:spPr/>
    </dgm:pt>
    <dgm:pt modelId="{89B458E1-3C70-4F95-A708-ED396DA4C83D}" type="pres">
      <dgm:prSet presAssocID="{30E3BB24-5578-494B-AA11-AB7A5CA3B36E}" presName="LevelTwoTextNode" presStyleLbl="node2" presStyleIdx="0" presStyleCnt="3" custLinFactNeighborX="35699" custLinFactNeighborY="-28894">
        <dgm:presLayoutVars>
          <dgm:chPref val="3"/>
        </dgm:presLayoutVars>
      </dgm:prSet>
      <dgm:spPr/>
      <dgm:t>
        <a:bodyPr/>
        <a:lstStyle/>
        <a:p>
          <a:endParaRPr lang="en-US"/>
        </a:p>
      </dgm:t>
    </dgm:pt>
    <dgm:pt modelId="{D77157EC-32FA-4725-8E07-A10F2CC7C089}" type="pres">
      <dgm:prSet presAssocID="{30E3BB24-5578-494B-AA11-AB7A5CA3B36E}" presName="level3hierChild" presStyleCnt="0"/>
      <dgm:spPr/>
    </dgm:pt>
    <dgm:pt modelId="{808E469A-A8EA-4B67-98BA-76E0D15FB73D}" type="pres">
      <dgm:prSet presAssocID="{EEC000EA-49D4-4BC7-9BAB-B93CAE87CB1A}" presName="conn2-1" presStyleLbl="parChTrans1D2" presStyleIdx="1" presStyleCnt="3"/>
      <dgm:spPr/>
      <dgm:t>
        <a:bodyPr/>
        <a:lstStyle/>
        <a:p>
          <a:endParaRPr lang="en-US"/>
        </a:p>
      </dgm:t>
    </dgm:pt>
    <dgm:pt modelId="{AF332B69-3873-47B8-AE59-9F85CB76001D}" type="pres">
      <dgm:prSet presAssocID="{EEC000EA-49D4-4BC7-9BAB-B93CAE87CB1A}" presName="connTx" presStyleLbl="parChTrans1D2" presStyleIdx="1" presStyleCnt="3"/>
      <dgm:spPr/>
      <dgm:t>
        <a:bodyPr/>
        <a:lstStyle/>
        <a:p>
          <a:endParaRPr lang="en-US"/>
        </a:p>
      </dgm:t>
    </dgm:pt>
    <dgm:pt modelId="{5614DF77-6751-42EB-A6CA-CA1514BFBF52}" type="pres">
      <dgm:prSet presAssocID="{3B14B95E-159B-4308-89D3-9BA984ABC5D9}" presName="root2" presStyleCnt="0"/>
      <dgm:spPr/>
    </dgm:pt>
    <dgm:pt modelId="{A8B6FE97-4115-40C3-B802-26DF3C541BDE}" type="pres">
      <dgm:prSet presAssocID="{3B14B95E-159B-4308-89D3-9BA984ABC5D9}" presName="LevelTwoTextNode" presStyleLbl="node2" presStyleIdx="1" presStyleCnt="3" custLinFactNeighborX="37090" custLinFactNeighborY="-4562">
        <dgm:presLayoutVars>
          <dgm:chPref val="3"/>
        </dgm:presLayoutVars>
      </dgm:prSet>
      <dgm:spPr/>
      <dgm:t>
        <a:bodyPr/>
        <a:lstStyle/>
        <a:p>
          <a:endParaRPr lang="en-US"/>
        </a:p>
      </dgm:t>
    </dgm:pt>
    <dgm:pt modelId="{5D242B90-12DA-46A3-BC45-6261FDAAC276}" type="pres">
      <dgm:prSet presAssocID="{3B14B95E-159B-4308-89D3-9BA984ABC5D9}" presName="level3hierChild" presStyleCnt="0"/>
      <dgm:spPr/>
    </dgm:pt>
    <dgm:pt modelId="{2A6223EE-CF17-4FD4-95A8-CEA64AA6BDC4}" type="pres">
      <dgm:prSet presAssocID="{6BFD46C2-122B-45BB-8C9F-7D4A38D803D8}" presName="conn2-1" presStyleLbl="parChTrans1D2" presStyleIdx="2" presStyleCnt="3"/>
      <dgm:spPr/>
      <dgm:t>
        <a:bodyPr/>
        <a:lstStyle/>
        <a:p>
          <a:endParaRPr lang="en-US"/>
        </a:p>
      </dgm:t>
    </dgm:pt>
    <dgm:pt modelId="{C3F2B47C-54FE-4D96-A986-386C12B20B68}" type="pres">
      <dgm:prSet presAssocID="{6BFD46C2-122B-45BB-8C9F-7D4A38D803D8}" presName="connTx" presStyleLbl="parChTrans1D2" presStyleIdx="2" presStyleCnt="3"/>
      <dgm:spPr/>
      <dgm:t>
        <a:bodyPr/>
        <a:lstStyle/>
        <a:p>
          <a:endParaRPr lang="en-US"/>
        </a:p>
      </dgm:t>
    </dgm:pt>
    <dgm:pt modelId="{8FBFC391-48C4-4BB5-A2C1-2184C439B110}" type="pres">
      <dgm:prSet presAssocID="{82F9602C-FA54-4CB9-926E-85584D7DB377}" presName="root2" presStyleCnt="0"/>
      <dgm:spPr/>
    </dgm:pt>
    <dgm:pt modelId="{E064BDB5-5ADF-4356-B476-3D68050A7DBC}" type="pres">
      <dgm:prSet presAssocID="{82F9602C-FA54-4CB9-926E-85584D7DB377}" presName="LevelTwoTextNode" presStyleLbl="node2" presStyleIdx="2" presStyleCnt="3" custLinFactNeighborX="39409" custLinFactNeighborY="22811">
        <dgm:presLayoutVars>
          <dgm:chPref val="3"/>
        </dgm:presLayoutVars>
      </dgm:prSet>
      <dgm:spPr/>
      <dgm:t>
        <a:bodyPr/>
        <a:lstStyle/>
        <a:p>
          <a:endParaRPr lang="en-US"/>
        </a:p>
      </dgm:t>
    </dgm:pt>
    <dgm:pt modelId="{D375FC8A-A3AC-45DA-991F-787F3DD7E01C}" type="pres">
      <dgm:prSet presAssocID="{82F9602C-FA54-4CB9-926E-85584D7DB377}" presName="level3hierChild" presStyleCnt="0"/>
      <dgm:spPr/>
    </dgm:pt>
  </dgm:ptLst>
  <dgm:cxnLst>
    <dgm:cxn modelId="{08CF0BA3-B2B8-4757-9742-79A6BEDFA350}" type="presOf" srcId="{A5196AA9-F76D-4ECB-AF43-C1BD64044C8F}" destId="{1C81F26E-A3E1-4B8E-B202-7F22762272E7}" srcOrd="0" destOrd="0" presId="urn:microsoft.com/office/officeart/2008/layout/HorizontalMultiLevelHierarchy"/>
    <dgm:cxn modelId="{E3158619-0E33-4FCA-86E9-EEFC3A2A26CE}" srcId="{A5196AA9-F76D-4ECB-AF43-C1BD64044C8F}" destId="{3B14B95E-159B-4308-89D3-9BA984ABC5D9}" srcOrd="1" destOrd="0" parTransId="{EEC000EA-49D4-4BC7-9BAB-B93CAE87CB1A}" sibTransId="{22B642D9-2537-4506-861E-8D2101D3C48B}"/>
    <dgm:cxn modelId="{E18B7CFA-D93F-4FF3-A733-3AA13F043ABB}" type="presOf" srcId="{EBBAAD36-B50D-4F1F-BE4E-3C876C0A6642}" destId="{BF76B7B1-21F0-4403-A97E-21EE796855C4}" srcOrd="0" destOrd="0" presId="urn:microsoft.com/office/officeart/2008/layout/HorizontalMultiLevelHierarchy"/>
    <dgm:cxn modelId="{296B666D-28E4-4549-9680-A8F2AA534D1A}" type="presOf" srcId="{30E3BB24-5578-494B-AA11-AB7A5CA3B36E}" destId="{89B458E1-3C70-4F95-A708-ED396DA4C83D}" srcOrd="0" destOrd="0" presId="urn:microsoft.com/office/officeart/2008/layout/HorizontalMultiLevelHierarchy"/>
    <dgm:cxn modelId="{74D45C8D-482B-4D28-9BEA-0D992D5A5F7E}" type="presOf" srcId="{3B14B95E-159B-4308-89D3-9BA984ABC5D9}" destId="{A8B6FE97-4115-40C3-B802-26DF3C541BDE}" srcOrd="0" destOrd="0" presId="urn:microsoft.com/office/officeart/2008/layout/HorizontalMultiLevelHierarchy"/>
    <dgm:cxn modelId="{911D1846-844C-4D27-A588-5A515E34A70B}" type="presOf" srcId="{AF6BB5A9-BB95-4BC0-8E46-3527EE0AAC6B}" destId="{598FDE77-1EEA-428E-A1E3-9FA850F7C33E}" srcOrd="0" destOrd="0" presId="urn:microsoft.com/office/officeart/2008/layout/HorizontalMultiLevelHierarchy"/>
    <dgm:cxn modelId="{CFE1CCBE-3364-47A2-817E-BF759CD85E20}" type="presOf" srcId="{6BFD46C2-122B-45BB-8C9F-7D4A38D803D8}" destId="{C3F2B47C-54FE-4D96-A986-386C12B20B68}" srcOrd="1" destOrd="0" presId="urn:microsoft.com/office/officeart/2008/layout/HorizontalMultiLevelHierarchy"/>
    <dgm:cxn modelId="{7A8E3188-5336-41CC-AC0E-D8AD419C02E2}" srcId="{AF6BB5A9-BB95-4BC0-8E46-3527EE0AAC6B}" destId="{A5196AA9-F76D-4ECB-AF43-C1BD64044C8F}" srcOrd="0" destOrd="0" parTransId="{9C5E71B1-A839-4591-825E-02A37E46F59E}" sibTransId="{E29F358E-FEE0-4C08-9EB3-B3C0705924A5}"/>
    <dgm:cxn modelId="{F55A79E2-167A-49C1-AD54-2E00F9BA74F6}" type="presOf" srcId="{EEC000EA-49D4-4BC7-9BAB-B93CAE87CB1A}" destId="{808E469A-A8EA-4B67-98BA-76E0D15FB73D}" srcOrd="0" destOrd="0" presId="urn:microsoft.com/office/officeart/2008/layout/HorizontalMultiLevelHierarchy"/>
    <dgm:cxn modelId="{27135049-68B7-4F56-8DC2-717F3C8B6A28}" srcId="{A5196AA9-F76D-4ECB-AF43-C1BD64044C8F}" destId="{30E3BB24-5578-494B-AA11-AB7A5CA3B36E}" srcOrd="0" destOrd="0" parTransId="{EBBAAD36-B50D-4F1F-BE4E-3C876C0A6642}" sibTransId="{ADBC335C-D715-429F-8F56-BA8C986DA4A8}"/>
    <dgm:cxn modelId="{57251DCA-BA72-44A3-9796-8FC13CCFEE23}" type="presOf" srcId="{82F9602C-FA54-4CB9-926E-85584D7DB377}" destId="{E064BDB5-5ADF-4356-B476-3D68050A7DBC}" srcOrd="0" destOrd="0" presId="urn:microsoft.com/office/officeart/2008/layout/HorizontalMultiLevelHierarchy"/>
    <dgm:cxn modelId="{2F722FAB-23A4-45DE-8D77-8A9B82716E7E}" type="presOf" srcId="{EEC000EA-49D4-4BC7-9BAB-B93CAE87CB1A}" destId="{AF332B69-3873-47B8-AE59-9F85CB76001D}" srcOrd="1" destOrd="0" presId="urn:microsoft.com/office/officeart/2008/layout/HorizontalMultiLevelHierarchy"/>
    <dgm:cxn modelId="{DBB555A0-8065-4749-AE2F-40CDE301830C}" type="presOf" srcId="{6BFD46C2-122B-45BB-8C9F-7D4A38D803D8}" destId="{2A6223EE-CF17-4FD4-95A8-CEA64AA6BDC4}" srcOrd="0" destOrd="0" presId="urn:microsoft.com/office/officeart/2008/layout/HorizontalMultiLevelHierarchy"/>
    <dgm:cxn modelId="{1EA938BD-53E3-4DF6-933E-F06AD357144C}" srcId="{A5196AA9-F76D-4ECB-AF43-C1BD64044C8F}" destId="{82F9602C-FA54-4CB9-926E-85584D7DB377}" srcOrd="2" destOrd="0" parTransId="{6BFD46C2-122B-45BB-8C9F-7D4A38D803D8}" sibTransId="{93809AD4-7888-4E10-AD61-3B7568AA604B}"/>
    <dgm:cxn modelId="{D95DC6D3-8A54-4728-9287-4D6AA6462DC8}" type="presOf" srcId="{EBBAAD36-B50D-4F1F-BE4E-3C876C0A6642}" destId="{4C7156D4-8522-4271-8F24-86A28E537AC2}" srcOrd="1" destOrd="0" presId="urn:microsoft.com/office/officeart/2008/layout/HorizontalMultiLevelHierarchy"/>
    <dgm:cxn modelId="{76C365E8-D0C5-408E-8C83-D4842394CC68}" type="presParOf" srcId="{598FDE77-1EEA-428E-A1E3-9FA850F7C33E}" destId="{4E4999EE-A785-47DD-A2F2-F3441711AFF0}" srcOrd="0" destOrd="0" presId="urn:microsoft.com/office/officeart/2008/layout/HorizontalMultiLevelHierarchy"/>
    <dgm:cxn modelId="{DA7B04CF-255F-4C17-A75D-3EDA00A726E3}" type="presParOf" srcId="{4E4999EE-A785-47DD-A2F2-F3441711AFF0}" destId="{1C81F26E-A3E1-4B8E-B202-7F22762272E7}" srcOrd="0" destOrd="0" presId="urn:microsoft.com/office/officeart/2008/layout/HorizontalMultiLevelHierarchy"/>
    <dgm:cxn modelId="{9C329F8A-D5DD-4462-8F8A-705E9BA1FE03}" type="presParOf" srcId="{4E4999EE-A785-47DD-A2F2-F3441711AFF0}" destId="{8A029013-F6FD-4214-B6E1-5E61CADA7611}" srcOrd="1" destOrd="0" presId="urn:microsoft.com/office/officeart/2008/layout/HorizontalMultiLevelHierarchy"/>
    <dgm:cxn modelId="{1CD15408-EF9E-42C5-B9A8-963089C26AEF}" type="presParOf" srcId="{8A029013-F6FD-4214-B6E1-5E61CADA7611}" destId="{BF76B7B1-21F0-4403-A97E-21EE796855C4}" srcOrd="0" destOrd="0" presId="urn:microsoft.com/office/officeart/2008/layout/HorizontalMultiLevelHierarchy"/>
    <dgm:cxn modelId="{19497520-971E-4DE0-ABA7-69C5FC3A2AA7}" type="presParOf" srcId="{BF76B7B1-21F0-4403-A97E-21EE796855C4}" destId="{4C7156D4-8522-4271-8F24-86A28E537AC2}" srcOrd="0" destOrd="0" presId="urn:microsoft.com/office/officeart/2008/layout/HorizontalMultiLevelHierarchy"/>
    <dgm:cxn modelId="{60D8BFC2-2438-49C1-99A8-D74FBC69DEE1}" type="presParOf" srcId="{8A029013-F6FD-4214-B6E1-5E61CADA7611}" destId="{041FCBB6-FA92-4185-BC08-81D8ACBF26AC}" srcOrd="1" destOrd="0" presId="urn:microsoft.com/office/officeart/2008/layout/HorizontalMultiLevelHierarchy"/>
    <dgm:cxn modelId="{4AE6B80A-5D4C-4B6D-B53A-EA6FCA5A9F67}" type="presParOf" srcId="{041FCBB6-FA92-4185-BC08-81D8ACBF26AC}" destId="{89B458E1-3C70-4F95-A708-ED396DA4C83D}" srcOrd="0" destOrd="0" presId="urn:microsoft.com/office/officeart/2008/layout/HorizontalMultiLevelHierarchy"/>
    <dgm:cxn modelId="{151BC6CD-E063-49A1-BA6E-E2A9E8C86AB4}" type="presParOf" srcId="{041FCBB6-FA92-4185-BC08-81D8ACBF26AC}" destId="{D77157EC-32FA-4725-8E07-A10F2CC7C089}" srcOrd="1" destOrd="0" presId="urn:microsoft.com/office/officeart/2008/layout/HorizontalMultiLevelHierarchy"/>
    <dgm:cxn modelId="{3581DB1F-A9B5-4ADF-B589-C288AA6D15E0}" type="presParOf" srcId="{8A029013-F6FD-4214-B6E1-5E61CADA7611}" destId="{808E469A-A8EA-4B67-98BA-76E0D15FB73D}" srcOrd="2" destOrd="0" presId="urn:microsoft.com/office/officeart/2008/layout/HorizontalMultiLevelHierarchy"/>
    <dgm:cxn modelId="{0C0D3C38-9E89-4FBE-B06C-3B51D7B3C576}" type="presParOf" srcId="{808E469A-A8EA-4B67-98BA-76E0D15FB73D}" destId="{AF332B69-3873-47B8-AE59-9F85CB76001D}" srcOrd="0" destOrd="0" presId="urn:microsoft.com/office/officeart/2008/layout/HorizontalMultiLevelHierarchy"/>
    <dgm:cxn modelId="{6264B450-F10F-48A5-9C24-FD302C889750}" type="presParOf" srcId="{8A029013-F6FD-4214-B6E1-5E61CADA7611}" destId="{5614DF77-6751-42EB-A6CA-CA1514BFBF52}" srcOrd="3" destOrd="0" presId="urn:microsoft.com/office/officeart/2008/layout/HorizontalMultiLevelHierarchy"/>
    <dgm:cxn modelId="{2A5069D6-2B7C-42DD-BBEC-631F90928420}" type="presParOf" srcId="{5614DF77-6751-42EB-A6CA-CA1514BFBF52}" destId="{A8B6FE97-4115-40C3-B802-26DF3C541BDE}" srcOrd="0" destOrd="0" presId="urn:microsoft.com/office/officeart/2008/layout/HorizontalMultiLevelHierarchy"/>
    <dgm:cxn modelId="{FE964A16-886E-41D5-84A5-1D5979E2F96C}" type="presParOf" srcId="{5614DF77-6751-42EB-A6CA-CA1514BFBF52}" destId="{5D242B90-12DA-46A3-BC45-6261FDAAC276}" srcOrd="1" destOrd="0" presId="urn:microsoft.com/office/officeart/2008/layout/HorizontalMultiLevelHierarchy"/>
    <dgm:cxn modelId="{01E331E3-8637-4C88-97AD-6EA6A7ED380A}" type="presParOf" srcId="{8A029013-F6FD-4214-B6E1-5E61CADA7611}" destId="{2A6223EE-CF17-4FD4-95A8-CEA64AA6BDC4}" srcOrd="4" destOrd="0" presId="urn:microsoft.com/office/officeart/2008/layout/HorizontalMultiLevelHierarchy"/>
    <dgm:cxn modelId="{83A3802D-7169-4066-B021-47EED8CDACD8}" type="presParOf" srcId="{2A6223EE-CF17-4FD4-95A8-CEA64AA6BDC4}" destId="{C3F2B47C-54FE-4D96-A986-386C12B20B68}" srcOrd="0" destOrd="0" presId="urn:microsoft.com/office/officeart/2008/layout/HorizontalMultiLevelHierarchy"/>
    <dgm:cxn modelId="{9FADD9C9-4B88-42FC-81EC-DE19B803F472}" type="presParOf" srcId="{8A029013-F6FD-4214-B6E1-5E61CADA7611}" destId="{8FBFC391-48C4-4BB5-A2C1-2184C439B110}" srcOrd="5" destOrd="0" presId="urn:microsoft.com/office/officeart/2008/layout/HorizontalMultiLevelHierarchy"/>
    <dgm:cxn modelId="{EBAB4A44-85B9-4378-AE39-507A5E8E23FC}" type="presParOf" srcId="{8FBFC391-48C4-4BB5-A2C1-2184C439B110}" destId="{E064BDB5-5ADF-4356-B476-3D68050A7DBC}" srcOrd="0" destOrd="0" presId="urn:microsoft.com/office/officeart/2008/layout/HorizontalMultiLevelHierarchy"/>
    <dgm:cxn modelId="{F1209B28-0D55-4E4D-B208-EECD8A98CC21}" type="presParOf" srcId="{8FBFC391-48C4-4BB5-A2C1-2184C439B110}" destId="{D375FC8A-A3AC-45DA-991F-787F3DD7E01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F3AB-9698-4DDE-AC12-695A55701231}">
      <dsp:nvSpPr>
        <dsp:cNvPr id="0" name=""/>
        <dsp:cNvSpPr/>
      </dsp:nvSpPr>
      <dsp:spPr>
        <a:xfrm>
          <a:off x="8144946" y="2575084"/>
          <a:ext cx="91440" cy="479798"/>
        </a:xfrm>
        <a:custGeom>
          <a:avLst/>
          <a:gdLst/>
          <a:ahLst/>
          <a:cxnLst/>
          <a:rect l="0" t="0" r="0" b="0"/>
          <a:pathLst>
            <a:path>
              <a:moveTo>
                <a:pt x="45720" y="0"/>
              </a:moveTo>
              <a:lnTo>
                <a:pt x="45720" y="4797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9C9AD3-9081-4EF1-9C73-47273E66BF9D}">
      <dsp:nvSpPr>
        <dsp:cNvPr id="0" name=""/>
        <dsp:cNvSpPr/>
      </dsp:nvSpPr>
      <dsp:spPr>
        <a:xfrm>
          <a:off x="6174320" y="1047702"/>
          <a:ext cx="2016345" cy="479798"/>
        </a:xfrm>
        <a:custGeom>
          <a:avLst/>
          <a:gdLst/>
          <a:ahLst/>
          <a:cxnLst/>
          <a:rect l="0" t="0" r="0" b="0"/>
          <a:pathLst>
            <a:path>
              <a:moveTo>
                <a:pt x="0" y="0"/>
              </a:moveTo>
              <a:lnTo>
                <a:pt x="0" y="326968"/>
              </a:lnTo>
              <a:lnTo>
                <a:pt x="2016345" y="326968"/>
              </a:lnTo>
              <a:lnTo>
                <a:pt x="2016345" y="4797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7F08A-B8DF-4AAF-8FAA-0FB189F32C0F}">
      <dsp:nvSpPr>
        <dsp:cNvPr id="0" name=""/>
        <dsp:cNvSpPr/>
      </dsp:nvSpPr>
      <dsp:spPr>
        <a:xfrm>
          <a:off x="4157975" y="2575084"/>
          <a:ext cx="2016345" cy="479798"/>
        </a:xfrm>
        <a:custGeom>
          <a:avLst/>
          <a:gdLst/>
          <a:ahLst/>
          <a:cxnLst/>
          <a:rect l="0" t="0" r="0" b="0"/>
          <a:pathLst>
            <a:path>
              <a:moveTo>
                <a:pt x="0" y="0"/>
              </a:moveTo>
              <a:lnTo>
                <a:pt x="0" y="326968"/>
              </a:lnTo>
              <a:lnTo>
                <a:pt x="2016345" y="326968"/>
              </a:lnTo>
              <a:lnTo>
                <a:pt x="2016345" y="4797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35F149-F8CB-45B3-9815-5373F1DB026A}">
      <dsp:nvSpPr>
        <dsp:cNvPr id="0" name=""/>
        <dsp:cNvSpPr/>
      </dsp:nvSpPr>
      <dsp:spPr>
        <a:xfrm>
          <a:off x="4112255" y="2575084"/>
          <a:ext cx="91440" cy="479798"/>
        </a:xfrm>
        <a:custGeom>
          <a:avLst/>
          <a:gdLst/>
          <a:ahLst/>
          <a:cxnLst/>
          <a:rect l="0" t="0" r="0" b="0"/>
          <a:pathLst>
            <a:path>
              <a:moveTo>
                <a:pt x="45720" y="0"/>
              </a:moveTo>
              <a:lnTo>
                <a:pt x="45720" y="4797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87360-F1AF-4511-B94C-7F4697A0C73F}">
      <dsp:nvSpPr>
        <dsp:cNvPr id="0" name=""/>
        <dsp:cNvSpPr/>
      </dsp:nvSpPr>
      <dsp:spPr>
        <a:xfrm>
          <a:off x="2141629" y="2575084"/>
          <a:ext cx="2016345" cy="479798"/>
        </a:xfrm>
        <a:custGeom>
          <a:avLst/>
          <a:gdLst/>
          <a:ahLst/>
          <a:cxnLst/>
          <a:rect l="0" t="0" r="0" b="0"/>
          <a:pathLst>
            <a:path>
              <a:moveTo>
                <a:pt x="2016345" y="0"/>
              </a:moveTo>
              <a:lnTo>
                <a:pt x="2016345" y="326968"/>
              </a:lnTo>
              <a:lnTo>
                <a:pt x="0" y="326968"/>
              </a:lnTo>
              <a:lnTo>
                <a:pt x="0" y="4797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2A9155-723C-4288-AF4F-6512A5803FAD}">
      <dsp:nvSpPr>
        <dsp:cNvPr id="0" name=""/>
        <dsp:cNvSpPr/>
      </dsp:nvSpPr>
      <dsp:spPr>
        <a:xfrm>
          <a:off x="4157975" y="1047702"/>
          <a:ext cx="2016345" cy="479798"/>
        </a:xfrm>
        <a:custGeom>
          <a:avLst/>
          <a:gdLst/>
          <a:ahLst/>
          <a:cxnLst/>
          <a:rect l="0" t="0" r="0" b="0"/>
          <a:pathLst>
            <a:path>
              <a:moveTo>
                <a:pt x="2016345" y="0"/>
              </a:moveTo>
              <a:lnTo>
                <a:pt x="2016345" y="326968"/>
              </a:lnTo>
              <a:lnTo>
                <a:pt x="0" y="326968"/>
              </a:lnTo>
              <a:lnTo>
                <a:pt x="0" y="4797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CD1801-04C4-49D3-85AB-6C6E0E612924}">
      <dsp:nvSpPr>
        <dsp:cNvPr id="0" name=""/>
        <dsp:cNvSpPr/>
      </dsp:nvSpPr>
      <dsp:spPr>
        <a:xfrm>
          <a:off x="5349452" y="119"/>
          <a:ext cx="1649737" cy="10475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54E9D-1AFC-4D7B-B5E7-B334715291C2}">
      <dsp:nvSpPr>
        <dsp:cNvPr id="0" name=""/>
        <dsp:cNvSpPr/>
      </dsp:nvSpPr>
      <dsp:spPr>
        <a:xfrm>
          <a:off x="5532756" y="174258"/>
          <a:ext cx="1649737" cy="10475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Encryption Algorithms</a:t>
          </a:r>
          <a:endParaRPr lang="en-US" sz="2300" kern="1200" dirty="0"/>
        </a:p>
      </dsp:txBody>
      <dsp:txXfrm>
        <a:off x="5563439" y="204941"/>
        <a:ext cx="1588371" cy="986217"/>
      </dsp:txXfrm>
    </dsp:sp>
    <dsp:sp modelId="{F64E775F-17D6-4715-B092-8114EC1485F1}">
      <dsp:nvSpPr>
        <dsp:cNvPr id="0" name=""/>
        <dsp:cNvSpPr/>
      </dsp:nvSpPr>
      <dsp:spPr>
        <a:xfrm>
          <a:off x="3333106" y="1527501"/>
          <a:ext cx="1649737" cy="10475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B53B7E-7661-469F-80F1-3BBF4AEACDFE}">
      <dsp:nvSpPr>
        <dsp:cNvPr id="0" name=""/>
        <dsp:cNvSpPr/>
      </dsp:nvSpPr>
      <dsp:spPr>
        <a:xfrm>
          <a:off x="3516410" y="1701640"/>
          <a:ext cx="1649737" cy="10475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Symmetric</a:t>
          </a:r>
          <a:endParaRPr lang="en-US" sz="2300" kern="1200" dirty="0"/>
        </a:p>
      </dsp:txBody>
      <dsp:txXfrm>
        <a:off x="3547093" y="1732323"/>
        <a:ext cx="1588371" cy="986217"/>
      </dsp:txXfrm>
    </dsp:sp>
    <dsp:sp modelId="{EDBD5704-DBBE-4DBB-8C1B-6C89F61FFFF1}">
      <dsp:nvSpPr>
        <dsp:cNvPr id="0" name=""/>
        <dsp:cNvSpPr/>
      </dsp:nvSpPr>
      <dsp:spPr>
        <a:xfrm>
          <a:off x="1316760" y="3054883"/>
          <a:ext cx="1649737" cy="10475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8F0DD0-7179-4E71-816B-86082D54A85F}">
      <dsp:nvSpPr>
        <dsp:cNvPr id="0" name=""/>
        <dsp:cNvSpPr/>
      </dsp:nvSpPr>
      <dsp:spPr>
        <a:xfrm>
          <a:off x="1500064" y="3229022"/>
          <a:ext cx="1649737" cy="10475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DES</a:t>
          </a:r>
        </a:p>
        <a:p>
          <a:pPr lvl="0" algn="ctr" defTabSz="1022350">
            <a:lnSpc>
              <a:spcPct val="90000"/>
            </a:lnSpc>
            <a:spcBef>
              <a:spcPct val="0"/>
            </a:spcBef>
            <a:spcAft>
              <a:spcPct val="35000"/>
            </a:spcAft>
          </a:pPr>
          <a:r>
            <a:rPr lang="en-US" sz="1600" kern="1200" dirty="0" smtClean="0"/>
            <a:t>(56 bit key)</a:t>
          </a:r>
          <a:endParaRPr lang="en-US" sz="1600" kern="1200" dirty="0"/>
        </a:p>
      </dsp:txBody>
      <dsp:txXfrm>
        <a:off x="1530747" y="3259705"/>
        <a:ext cx="1588371" cy="986217"/>
      </dsp:txXfrm>
    </dsp:sp>
    <dsp:sp modelId="{AE3B52BD-AB89-486E-92A5-69FC3533C187}">
      <dsp:nvSpPr>
        <dsp:cNvPr id="0" name=""/>
        <dsp:cNvSpPr/>
      </dsp:nvSpPr>
      <dsp:spPr>
        <a:xfrm>
          <a:off x="3333106" y="3054883"/>
          <a:ext cx="1649737" cy="10475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F05B99-394C-497B-9531-02A6CEF3D2EB}">
      <dsp:nvSpPr>
        <dsp:cNvPr id="0" name=""/>
        <dsp:cNvSpPr/>
      </dsp:nvSpPr>
      <dsp:spPr>
        <a:xfrm>
          <a:off x="3516410" y="3229022"/>
          <a:ext cx="1649737" cy="10475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3DES</a:t>
          </a:r>
        </a:p>
        <a:p>
          <a:pPr lvl="0" algn="ctr" defTabSz="1022350">
            <a:lnSpc>
              <a:spcPct val="90000"/>
            </a:lnSpc>
            <a:spcBef>
              <a:spcPct val="0"/>
            </a:spcBef>
            <a:spcAft>
              <a:spcPct val="35000"/>
            </a:spcAft>
          </a:pPr>
          <a:r>
            <a:rPr lang="en-US" sz="1800" kern="1200" baseline="0" dirty="0" smtClean="0"/>
            <a:t>(Key: 112, 168)</a:t>
          </a:r>
          <a:endParaRPr lang="en-US" sz="1400" kern="1200" dirty="0"/>
        </a:p>
      </dsp:txBody>
      <dsp:txXfrm>
        <a:off x="3547093" y="3259705"/>
        <a:ext cx="1588371" cy="986217"/>
      </dsp:txXfrm>
    </dsp:sp>
    <dsp:sp modelId="{6998497B-B2DD-4A79-B319-9471884B2EBB}">
      <dsp:nvSpPr>
        <dsp:cNvPr id="0" name=""/>
        <dsp:cNvSpPr/>
      </dsp:nvSpPr>
      <dsp:spPr>
        <a:xfrm>
          <a:off x="5349452" y="3054883"/>
          <a:ext cx="1649737" cy="10475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C23B26-0089-4863-BABE-D00BCFE3C6E3}">
      <dsp:nvSpPr>
        <dsp:cNvPr id="0" name=""/>
        <dsp:cNvSpPr/>
      </dsp:nvSpPr>
      <dsp:spPr>
        <a:xfrm>
          <a:off x="5532756" y="3229022"/>
          <a:ext cx="1649737" cy="10475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AES</a:t>
          </a:r>
        </a:p>
        <a:p>
          <a:pPr lvl="0" algn="ctr" defTabSz="1022350">
            <a:lnSpc>
              <a:spcPct val="90000"/>
            </a:lnSpc>
            <a:spcBef>
              <a:spcPct val="0"/>
            </a:spcBef>
            <a:spcAft>
              <a:spcPct val="35000"/>
            </a:spcAft>
          </a:pPr>
          <a:r>
            <a:rPr lang="en-US" sz="1800" kern="1200" dirty="0" smtClean="0"/>
            <a:t>(Key: 128, 192, 256)</a:t>
          </a:r>
          <a:endParaRPr lang="en-US" sz="1800" kern="1200" dirty="0"/>
        </a:p>
      </dsp:txBody>
      <dsp:txXfrm>
        <a:off x="5563439" y="3259705"/>
        <a:ext cx="1588371" cy="986217"/>
      </dsp:txXfrm>
    </dsp:sp>
    <dsp:sp modelId="{1CD66679-0A1D-4D0D-AE57-EB6FF752DBB9}">
      <dsp:nvSpPr>
        <dsp:cNvPr id="0" name=""/>
        <dsp:cNvSpPr/>
      </dsp:nvSpPr>
      <dsp:spPr>
        <a:xfrm>
          <a:off x="7365797" y="1527501"/>
          <a:ext cx="1649737" cy="10475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BBAF60-A3F5-4647-805B-1C678434901C}">
      <dsp:nvSpPr>
        <dsp:cNvPr id="0" name=""/>
        <dsp:cNvSpPr/>
      </dsp:nvSpPr>
      <dsp:spPr>
        <a:xfrm>
          <a:off x="7549102" y="1701640"/>
          <a:ext cx="1649737" cy="10475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Asymmetric</a:t>
          </a:r>
          <a:endParaRPr lang="en-US" sz="2300" kern="1200" dirty="0"/>
        </a:p>
      </dsp:txBody>
      <dsp:txXfrm>
        <a:off x="7579785" y="1732323"/>
        <a:ext cx="1588371" cy="986217"/>
      </dsp:txXfrm>
    </dsp:sp>
    <dsp:sp modelId="{D7D1A284-3DFA-43EB-80A9-F6B758C26782}">
      <dsp:nvSpPr>
        <dsp:cNvPr id="0" name=""/>
        <dsp:cNvSpPr/>
      </dsp:nvSpPr>
      <dsp:spPr>
        <a:xfrm>
          <a:off x="7365797" y="3054883"/>
          <a:ext cx="1649737" cy="10475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167E13-C171-4815-97BB-472A1C9FA865}">
      <dsp:nvSpPr>
        <dsp:cNvPr id="0" name=""/>
        <dsp:cNvSpPr/>
      </dsp:nvSpPr>
      <dsp:spPr>
        <a:xfrm>
          <a:off x="7549102" y="3229022"/>
          <a:ext cx="1649737" cy="10475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Elliptic Curve, etc.</a:t>
          </a:r>
          <a:endParaRPr lang="en-US" sz="2300" kern="1200" dirty="0"/>
        </a:p>
      </dsp:txBody>
      <dsp:txXfrm>
        <a:off x="7579785" y="3259705"/>
        <a:ext cx="1588371" cy="9862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223EE-CF17-4FD4-95A8-CEA64AA6BDC4}">
      <dsp:nvSpPr>
        <dsp:cNvPr id="0" name=""/>
        <dsp:cNvSpPr/>
      </dsp:nvSpPr>
      <dsp:spPr>
        <a:xfrm>
          <a:off x="2705290" y="2088923"/>
          <a:ext cx="2943047" cy="1250518"/>
        </a:xfrm>
        <a:custGeom>
          <a:avLst/>
          <a:gdLst/>
          <a:ahLst/>
          <a:cxnLst/>
          <a:rect l="0" t="0" r="0" b="0"/>
          <a:pathLst>
            <a:path>
              <a:moveTo>
                <a:pt x="0" y="0"/>
              </a:moveTo>
              <a:lnTo>
                <a:pt x="1471523" y="0"/>
              </a:lnTo>
              <a:lnTo>
                <a:pt x="1471523" y="1250518"/>
              </a:lnTo>
              <a:lnTo>
                <a:pt x="2943047" y="12505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n-US" sz="1100" kern="1200"/>
        </a:p>
      </dsp:txBody>
      <dsp:txXfrm>
        <a:off x="4096871" y="2634240"/>
        <a:ext cx="159885" cy="159885"/>
      </dsp:txXfrm>
    </dsp:sp>
    <dsp:sp modelId="{808E469A-A8EA-4B67-98BA-76E0D15FB73D}">
      <dsp:nvSpPr>
        <dsp:cNvPr id="0" name=""/>
        <dsp:cNvSpPr/>
      </dsp:nvSpPr>
      <dsp:spPr>
        <a:xfrm>
          <a:off x="2705290" y="2043203"/>
          <a:ext cx="2881239" cy="91440"/>
        </a:xfrm>
        <a:custGeom>
          <a:avLst/>
          <a:gdLst/>
          <a:ahLst/>
          <a:cxnLst/>
          <a:rect l="0" t="0" r="0" b="0"/>
          <a:pathLst>
            <a:path>
              <a:moveTo>
                <a:pt x="0" y="45720"/>
              </a:moveTo>
              <a:lnTo>
                <a:pt x="1440619" y="45720"/>
              </a:lnTo>
              <a:lnTo>
                <a:pt x="1440619" y="58089"/>
              </a:lnTo>
              <a:lnTo>
                <a:pt x="2881239" y="580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073878" y="2016891"/>
        <a:ext cx="144063" cy="144063"/>
      </dsp:txXfrm>
    </dsp:sp>
    <dsp:sp modelId="{BF76B7B1-21F0-4403-A97E-21EE796855C4}">
      <dsp:nvSpPr>
        <dsp:cNvPr id="0" name=""/>
        <dsp:cNvSpPr/>
      </dsp:nvSpPr>
      <dsp:spPr>
        <a:xfrm>
          <a:off x="2705290" y="887854"/>
          <a:ext cx="2844166" cy="1201069"/>
        </a:xfrm>
        <a:custGeom>
          <a:avLst/>
          <a:gdLst/>
          <a:ahLst/>
          <a:cxnLst/>
          <a:rect l="0" t="0" r="0" b="0"/>
          <a:pathLst>
            <a:path>
              <a:moveTo>
                <a:pt x="0" y="1201069"/>
              </a:moveTo>
              <a:lnTo>
                <a:pt x="1422083" y="1201069"/>
              </a:lnTo>
              <a:lnTo>
                <a:pt x="1422083" y="0"/>
              </a:lnTo>
              <a:lnTo>
                <a:pt x="284416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n-US" sz="1100" kern="1200"/>
        </a:p>
      </dsp:txBody>
      <dsp:txXfrm>
        <a:off x="4050188" y="1411204"/>
        <a:ext cx="154368" cy="154368"/>
      </dsp:txXfrm>
    </dsp:sp>
    <dsp:sp modelId="{1C81F26E-A3E1-4B8E-B202-7F22762272E7}">
      <dsp:nvSpPr>
        <dsp:cNvPr id="0" name=""/>
        <dsp:cNvSpPr/>
      </dsp:nvSpPr>
      <dsp:spPr>
        <a:xfrm>
          <a:off x="160638" y="1682634"/>
          <a:ext cx="4276725" cy="8125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r>
            <a:rPr lang="en-US" sz="3700" kern="1200" dirty="0" smtClean="0"/>
            <a:t>FPGA Implementation</a:t>
          </a:r>
          <a:endParaRPr lang="en-US" sz="3700" kern="1200" dirty="0"/>
        </a:p>
      </dsp:txBody>
      <dsp:txXfrm>
        <a:off x="160638" y="1682634"/>
        <a:ext cx="4276725" cy="812577"/>
      </dsp:txXfrm>
    </dsp:sp>
    <dsp:sp modelId="{89B458E1-3C70-4F95-A708-ED396DA4C83D}">
      <dsp:nvSpPr>
        <dsp:cNvPr id="0" name=""/>
        <dsp:cNvSpPr/>
      </dsp:nvSpPr>
      <dsp:spPr>
        <a:xfrm>
          <a:off x="5549456" y="481565"/>
          <a:ext cx="2665255" cy="8125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Iterative</a:t>
          </a:r>
          <a:endParaRPr lang="en-US" sz="3400" kern="1200" dirty="0"/>
        </a:p>
      </dsp:txBody>
      <dsp:txXfrm>
        <a:off x="5549456" y="481565"/>
        <a:ext cx="2665255" cy="812577"/>
      </dsp:txXfrm>
    </dsp:sp>
    <dsp:sp modelId="{A8B6FE97-4115-40C3-B802-26DF3C541BDE}">
      <dsp:nvSpPr>
        <dsp:cNvPr id="0" name=""/>
        <dsp:cNvSpPr/>
      </dsp:nvSpPr>
      <dsp:spPr>
        <a:xfrm>
          <a:off x="5586529" y="1695003"/>
          <a:ext cx="2665255" cy="8125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Loop Unrolling</a:t>
          </a:r>
          <a:endParaRPr lang="en-US" sz="3400" kern="1200" dirty="0"/>
        </a:p>
      </dsp:txBody>
      <dsp:txXfrm>
        <a:off x="5586529" y="1695003"/>
        <a:ext cx="2665255" cy="812577"/>
      </dsp:txXfrm>
    </dsp:sp>
    <dsp:sp modelId="{E064BDB5-5ADF-4356-B476-3D68050A7DBC}">
      <dsp:nvSpPr>
        <dsp:cNvPr id="0" name=""/>
        <dsp:cNvSpPr/>
      </dsp:nvSpPr>
      <dsp:spPr>
        <a:xfrm>
          <a:off x="5648337" y="2933152"/>
          <a:ext cx="2665255" cy="8125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Pipelining</a:t>
          </a:r>
          <a:endParaRPr lang="en-US" sz="3400" kern="1200" dirty="0"/>
        </a:p>
      </dsp:txBody>
      <dsp:txXfrm>
        <a:off x="5648337" y="2933152"/>
        <a:ext cx="2665255" cy="812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223EE-CF17-4FD4-95A8-CEA64AA6BDC4}">
      <dsp:nvSpPr>
        <dsp:cNvPr id="0" name=""/>
        <dsp:cNvSpPr/>
      </dsp:nvSpPr>
      <dsp:spPr>
        <a:xfrm>
          <a:off x="2705290" y="2088923"/>
          <a:ext cx="2943047" cy="1250518"/>
        </a:xfrm>
        <a:custGeom>
          <a:avLst/>
          <a:gdLst/>
          <a:ahLst/>
          <a:cxnLst/>
          <a:rect l="0" t="0" r="0" b="0"/>
          <a:pathLst>
            <a:path>
              <a:moveTo>
                <a:pt x="0" y="0"/>
              </a:moveTo>
              <a:lnTo>
                <a:pt x="1471523" y="0"/>
              </a:lnTo>
              <a:lnTo>
                <a:pt x="1471523" y="1250518"/>
              </a:lnTo>
              <a:lnTo>
                <a:pt x="2943047" y="12505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n-US" sz="1100" kern="1200"/>
        </a:p>
      </dsp:txBody>
      <dsp:txXfrm>
        <a:off x="4096871" y="2634240"/>
        <a:ext cx="159885" cy="159885"/>
      </dsp:txXfrm>
    </dsp:sp>
    <dsp:sp modelId="{808E469A-A8EA-4B67-98BA-76E0D15FB73D}">
      <dsp:nvSpPr>
        <dsp:cNvPr id="0" name=""/>
        <dsp:cNvSpPr/>
      </dsp:nvSpPr>
      <dsp:spPr>
        <a:xfrm>
          <a:off x="2705290" y="2043203"/>
          <a:ext cx="2881239" cy="91440"/>
        </a:xfrm>
        <a:custGeom>
          <a:avLst/>
          <a:gdLst/>
          <a:ahLst/>
          <a:cxnLst/>
          <a:rect l="0" t="0" r="0" b="0"/>
          <a:pathLst>
            <a:path>
              <a:moveTo>
                <a:pt x="0" y="45720"/>
              </a:moveTo>
              <a:lnTo>
                <a:pt x="1440619" y="45720"/>
              </a:lnTo>
              <a:lnTo>
                <a:pt x="1440619" y="58089"/>
              </a:lnTo>
              <a:lnTo>
                <a:pt x="2881239" y="580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073878" y="2016891"/>
        <a:ext cx="144063" cy="144063"/>
      </dsp:txXfrm>
    </dsp:sp>
    <dsp:sp modelId="{BF76B7B1-21F0-4403-A97E-21EE796855C4}">
      <dsp:nvSpPr>
        <dsp:cNvPr id="0" name=""/>
        <dsp:cNvSpPr/>
      </dsp:nvSpPr>
      <dsp:spPr>
        <a:xfrm>
          <a:off x="2705290" y="887854"/>
          <a:ext cx="2844166" cy="1201069"/>
        </a:xfrm>
        <a:custGeom>
          <a:avLst/>
          <a:gdLst/>
          <a:ahLst/>
          <a:cxnLst/>
          <a:rect l="0" t="0" r="0" b="0"/>
          <a:pathLst>
            <a:path>
              <a:moveTo>
                <a:pt x="0" y="1201069"/>
              </a:moveTo>
              <a:lnTo>
                <a:pt x="1422083" y="1201069"/>
              </a:lnTo>
              <a:lnTo>
                <a:pt x="1422083" y="0"/>
              </a:lnTo>
              <a:lnTo>
                <a:pt x="284416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n-US" sz="1100" kern="1200"/>
        </a:p>
      </dsp:txBody>
      <dsp:txXfrm>
        <a:off x="4050188" y="1411204"/>
        <a:ext cx="154368" cy="154368"/>
      </dsp:txXfrm>
    </dsp:sp>
    <dsp:sp modelId="{1C81F26E-A3E1-4B8E-B202-7F22762272E7}">
      <dsp:nvSpPr>
        <dsp:cNvPr id="0" name=""/>
        <dsp:cNvSpPr/>
      </dsp:nvSpPr>
      <dsp:spPr>
        <a:xfrm>
          <a:off x="160638" y="1682634"/>
          <a:ext cx="4276725" cy="8125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dirty="0" smtClean="0"/>
            <a:t>FPGA Implementations</a:t>
          </a:r>
          <a:endParaRPr lang="en-US" sz="3500" kern="1200" dirty="0"/>
        </a:p>
      </dsp:txBody>
      <dsp:txXfrm>
        <a:off x="160638" y="1682634"/>
        <a:ext cx="4276725" cy="812577"/>
      </dsp:txXfrm>
    </dsp:sp>
    <dsp:sp modelId="{89B458E1-3C70-4F95-A708-ED396DA4C83D}">
      <dsp:nvSpPr>
        <dsp:cNvPr id="0" name=""/>
        <dsp:cNvSpPr/>
      </dsp:nvSpPr>
      <dsp:spPr>
        <a:xfrm>
          <a:off x="5549456" y="481565"/>
          <a:ext cx="2665255" cy="8125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Iterative</a:t>
          </a:r>
          <a:endParaRPr lang="en-US" sz="3400" kern="1200" dirty="0"/>
        </a:p>
      </dsp:txBody>
      <dsp:txXfrm>
        <a:off x="5549456" y="481565"/>
        <a:ext cx="2665255" cy="812577"/>
      </dsp:txXfrm>
    </dsp:sp>
    <dsp:sp modelId="{A8B6FE97-4115-40C3-B802-26DF3C541BDE}">
      <dsp:nvSpPr>
        <dsp:cNvPr id="0" name=""/>
        <dsp:cNvSpPr/>
      </dsp:nvSpPr>
      <dsp:spPr>
        <a:xfrm>
          <a:off x="5586529" y="1695003"/>
          <a:ext cx="2665255" cy="8125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Loop Unrolling</a:t>
          </a:r>
          <a:endParaRPr lang="en-US" sz="3400" kern="1200" dirty="0"/>
        </a:p>
      </dsp:txBody>
      <dsp:txXfrm>
        <a:off x="5586529" y="1695003"/>
        <a:ext cx="2665255" cy="812577"/>
      </dsp:txXfrm>
    </dsp:sp>
    <dsp:sp modelId="{E064BDB5-5ADF-4356-B476-3D68050A7DBC}">
      <dsp:nvSpPr>
        <dsp:cNvPr id="0" name=""/>
        <dsp:cNvSpPr/>
      </dsp:nvSpPr>
      <dsp:spPr>
        <a:xfrm>
          <a:off x="5648337" y="2933152"/>
          <a:ext cx="2665255" cy="8125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Pipelining</a:t>
          </a:r>
          <a:endParaRPr lang="en-US" sz="3400" kern="1200" dirty="0"/>
        </a:p>
      </dsp:txBody>
      <dsp:txXfrm>
        <a:off x="5648337" y="2933152"/>
        <a:ext cx="2665255" cy="8125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FD97BD-BBDB-4BB6-B3DF-83FC7720B3C8}"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CA7F7-F758-4295-B895-A7FEB22BF1DC}" type="slidenum">
              <a:rPr lang="en-US" smtClean="0"/>
              <a:t>‹#›</a:t>
            </a:fld>
            <a:endParaRPr lang="en-US"/>
          </a:p>
        </p:txBody>
      </p:sp>
    </p:spTree>
    <p:extLst>
      <p:ext uri="{BB962C8B-B14F-4D97-AF65-F5344CB8AC3E}">
        <p14:creationId xmlns:p14="http://schemas.microsoft.com/office/powerpoint/2010/main" val="3464421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1CA7F7-F758-4295-B895-A7FEB22BF1DC}" type="slidenum">
              <a:rPr lang="en-US" smtClean="0"/>
              <a:t>6</a:t>
            </a:fld>
            <a:endParaRPr lang="en-US"/>
          </a:p>
        </p:txBody>
      </p:sp>
    </p:spTree>
    <p:extLst>
      <p:ext uri="{BB962C8B-B14F-4D97-AF65-F5344CB8AC3E}">
        <p14:creationId xmlns:p14="http://schemas.microsoft.com/office/powerpoint/2010/main" val="3809233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our project, we selected the Spartan 3 FPGA</a:t>
            </a:r>
            <a:endParaRPr lang="en-US" dirty="0"/>
          </a:p>
        </p:txBody>
      </p:sp>
      <p:sp>
        <p:nvSpPr>
          <p:cNvPr id="4" name="Slide Number Placeholder 3"/>
          <p:cNvSpPr>
            <a:spLocks noGrp="1"/>
          </p:cNvSpPr>
          <p:nvPr>
            <p:ph type="sldNum" sz="quarter" idx="10"/>
          </p:nvPr>
        </p:nvSpPr>
        <p:spPr/>
        <p:txBody>
          <a:bodyPr/>
          <a:lstStyle/>
          <a:p>
            <a:fld id="{791CA7F7-F758-4295-B895-A7FEB22BF1DC}" type="slidenum">
              <a:rPr lang="en-US" smtClean="0"/>
              <a:t>19</a:t>
            </a:fld>
            <a:endParaRPr lang="en-US"/>
          </a:p>
        </p:txBody>
      </p:sp>
    </p:spTree>
    <p:extLst>
      <p:ext uri="{BB962C8B-B14F-4D97-AF65-F5344CB8AC3E}">
        <p14:creationId xmlns:p14="http://schemas.microsoft.com/office/powerpoint/2010/main" val="2354746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1CA7F7-F758-4295-B895-A7FEB22BF1DC}" type="slidenum">
              <a:rPr lang="en-US" smtClean="0"/>
              <a:t>31</a:t>
            </a:fld>
            <a:endParaRPr lang="en-US"/>
          </a:p>
        </p:txBody>
      </p:sp>
    </p:spTree>
    <p:extLst>
      <p:ext uri="{BB962C8B-B14F-4D97-AF65-F5344CB8AC3E}">
        <p14:creationId xmlns:p14="http://schemas.microsoft.com/office/powerpoint/2010/main" val="3400646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eg"/><Relationship Id="rId4" Type="http://schemas.openxmlformats.org/officeDocument/2006/relationships/hyperlink" Target="https://twitter.com/_knust_"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2428E0C4-2AFB-4FE4-96C2-7C7875162E02}" type="datetimeFigureOut">
              <a:rPr lang="en-US" smtClean="0"/>
              <a:t>5/10/2024</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D2FC0EC-AFC2-4DAD-ACE8-C42A484FD576}" type="slidenum">
              <a:rPr lang="en-US" smtClean="0"/>
              <a:t>‹#›</a:t>
            </a:fld>
            <a:endParaRPr lang="en-US"/>
          </a:p>
        </p:txBody>
      </p:sp>
    </p:spTree>
    <p:extLst>
      <p:ext uri="{BB962C8B-B14F-4D97-AF65-F5344CB8AC3E}">
        <p14:creationId xmlns:p14="http://schemas.microsoft.com/office/powerpoint/2010/main" val="2587804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2428E0C4-2AFB-4FE4-96C2-7C7875162E02}" type="datetimeFigureOut">
              <a:rPr lang="en-US" smtClean="0"/>
              <a:t>5/10/2024</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D2FC0EC-AFC2-4DAD-ACE8-C42A484FD576}" type="slidenum">
              <a:rPr lang="en-US" smtClean="0"/>
              <a:t>‹#›</a:t>
            </a:fld>
            <a:endParaRPr lang="en-US"/>
          </a:p>
        </p:txBody>
      </p:sp>
    </p:spTree>
    <p:extLst>
      <p:ext uri="{BB962C8B-B14F-4D97-AF65-F5344CB8AC3E}">
        <p14:creationId xmlns:p14="http://schemas.microsoft.com/office/powerpoint/2010/main" val="323279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2428E0C4-2AFB-4FE4-96C2-7C7875162E02}" type="datetimeFigureOut">
              <a:rPr lang="en-US" smtClean="0"/>
              <a:t>5/10/2024</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D2FC0EC-AFC2-4DAD-ACE8-C42A484FD576}" type="slidenum">
              <a:rPr lang="en-US" smtClean="0"/>
              <a:t>‹#›</a:t>
            </a:fld>
            <a:endParaRPr lang="en-US"/>
          </a:p>
        </p:txBody>
      </p:sp>
    </p:spTree>
    <p:extLst>
      <p:ext uri="{BB962C8B-B14F-4D97-AF65-F5344CB8AC3E}">
        <p14:creationId xmlns:p14="http://schemas.microsoft.com/office/powerpoint/2010/main" val="1046635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28E0C4-2AFB-4FE4-96C2-7C7875162E02}" type="datetimeFigureOut">
              <a:rPr lang="en-US" smtClean="0"/>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FC0EC-AFC2-4DAD-ACE8-C42A484FD576}" type="slidenum">
              <a:rPr lang="en-US" smtClean="0"/>
              <a:t>‹#›</a:t>
            </a:fld>
            <a:endParaRPr lang="en-US"/>
          </a:p>
        </p:txBody>
      </p:sp>
      <p:grpSp>
        <p:nvGrpSpPr>
          <p:cNvPr id="7" name="Group 6"/>
          <p:cNvGrpSpPr/>
          <p:nvPr/>
        </p:nvGrpSpPr>
        <p:grpSpPr>
          <a:xfrm>
            <a:off x="0" y="5992947"/>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5733"/>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smtClean="0">
                <a:solidFill>
                  <a:srgbClr val="008000"/>
                </a:solidFill>
                <a:latin typeface="Helvetica"/>
                <a:cs typeface="Helvetica"/>
              </a:rPr>
              <a:t>Click to edit Master title style</a:t>
            </a:r>
            <a:endParaRPr lang="en-US" dirty="0">
              <a:solidFill>
                <a:srgbClr val="008000"/>
              </a:solidFill>
              <a:latin typeface="Helvetica"/>
              <a:cs typeface="Helvetica"/>
            </a:endParaRPr>
          </a:p>
        </p:txBody>
      </p:sp>
    </p:spTree>
    <p:extLst>
      <p:ext uri="{BB962C8B-B14F-4D97-AF65-F5344CB8AC3E}">
        <p14:creationId xmlns:p14="http://schemas.microsoft.com/office/powerpoint/2010/main" val="1745566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2428E0C4-2AFB-4FE4-96C2-7C7875162E02}" type="datetimeFigureOut">
              <a:rPr lang="en-US" smtClean="0"/>
              <a:t>5/10/2024</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D2FC0EC-AFC2-4DAD-ACE8-C42A484FD576}" type="slidenum">
              <a:rPr lang="en-US" smtClean="0"/>
              <a:t>‹#›</a:t>
            </a:fld>
            <a:endParaRPr lang="en-US"/>
          </a:p>
        </p:txBody>
      </p:sp>
    </p:spTree>
    <p:extLst>
      <p:ext uri="{BB962C8B-B14F-4D97-AF65-F5344CB8AC3E}">
        <p14:creationId xmlns:p14="http://schemas.microsoft.com/office/powerpoint/2010/main" val="316631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2428E0C4-2AFB-4FE4-96C2-7C7875162E02}" type="datetimeFigureOut">
              <a:rPr lang="en-US" smtClean="0"/>
              <a:t>5/10/2024</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D2FC0EC-AFC2-4DAD-ACE8-C42A484FD576}" type="slidenum">
              <a:rPr lang="en-US" smtClean="0"/>
              <a:t>‹#›</a:t>
            </a:fld>
            <a:endParaRPr lang="en-US"/>
          </a:p>
        </p:txBody>
      </p:sp>
    </p:spTree>
    <p:extLst>
      <p:ext uri="{BB962C8B-B14F-4D97-AF65-F5344CB8AC3E}">
        <p14:creationId xmlns:p14="http://schemas.microsoft.com/office/powerpoint/2010/main" val="2368270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2428E0C4-2AFB-4FE4-96C2-7C7875162E02}" type="datetimeFigureOut">
              <a:rPr lang="en-US" smtClean="0"/>
              <a:t>5/10/2024</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D2FC0EC-AFC2-4DAD-ACE8-C42A484FD576}" type="slidenum">
              <a:rPr lang="en-US" smtClean="0"/>
              <a:t>‹#›</a:t>
            </a:fld>
            <a:endParaRPr lang="en-US"/>
          </a:p>
        </p:txBody>
      </p:sp>
    </p:spTree>
    <p:extLst>
      <p:ext uri="{BB962C8B-B14F-4D97-AF65-F5344CB8AC3E}">
        <p14:creationId xmlns:p14="http://schemas.microsoft.com/office/powerpoint/2010/main" val="1954447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2428E0C4-2AFB-4FE4-96C2-7C7875162E02}" type="datetimeFigureOut">
              <a:rPr lang="en-US" smtClean="0"/>
              <a:t>5/10/2024</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D2FC0EC-AFC2-4DAD-ACE8-C42A484FD576}" type="slidenum">
              <a:rPr lang="en-US" smtClean="0"/>
              <a:t>‹#›</a:t>
            </a:fld>
            <a:endParaRPr lang="en-US"/>
          </a:p>
        </p:txBody>
      </p:sp>
    </p:spTree>
    <p:extLst>
      <p:ext uri="{BB962C8B-B14F-4D97-AF65-F5344CB8AC3E}">
        <p14:creationId xmlns:p14="http://schemas.microsoft.com/office/powerpoint/2010/main" val="1349216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2428E0C4-2AFB-4FE4-96C2-7C7875162E02}" type="datetimeFigureOut">
              <a:rPr lang="en-US" smtClean="0"/>
              <a:t>5/10/2024</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D2FC0EC-AFC2-4DAD-ACE8-C42A484FD576}" type="slidenum">
              <a:rPr lang="en-US" smtClean="0"/>
              <a:t>‹#›</a:t>
            </a:fld>
            <a:endParaRPr lang="en-US"/>
          </a:p>
        </p:txBody>
      </p:sp>
    </p:spTree>
    <p:extLst>
      <p:ext uri="{BB962C8B-B14F-4D97-AF65-F5344CB8AC3E}">
        <p14:creationId xmlns:p14="http://schemas.microsoft.com/office/powerpoint/2010/main" val="471028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2428E0C4-2AFB-4FE4-96C2-7C7875162E02}" type="datetimeFigureOut">
              <a:rPr lang="en-US" smtClean="0"/>
              <a:t>5/10/2024</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D2FC0EC-AFC2-4DAD-ACE8-C42A484FD576}" type="slidenum">
              <a:rPr lang="en-US" smtClean="0"/>
              <a:t>‹#›</a:t>
            </a:fld>
            <a:endParaRPr lang="en-US"/>
          </a:p>
        </p:txBody>
      </p:sp>
    </p:spTree>
    <p:extLst>
      <p:ext uri="{BB962C8B-B14F-4D97-AF65-F5344CB8AC3E}">
        <p14:creationId xmlns:p14="http://schemas.microsoft.com/office/powerpoint/2010/main" val="1510040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2428E0C4-2AFB-4FE4-96C2-7C7875162E02}" type="datetimeFigureOut">
              <a:rPr lang="en-US" smtClean="0"/>
              <a:t>5/10/2024</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D2FC0EC-AFC2-4DAD-ACE8-C42A484FD576}" type="slidenum">
              <a:rPr lang="en-US" smtClean="0"/>
              <a:t>‹#›</a:t>
            </a:fld>
            <a:endParaRPr lang="en-US"/>
          </a:p>
        </p:txBody>
      </p:sp>
    </p:spTree>
    <p:extLst>
      <p:ext uri="{BB962C8B-B14F-4D97-AF65-F5344CB8AC3E}">
        <p14:creationId xmlns:p14="http://schemas.microsoft.com/office/powerpoint/2010/main" val="165348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2428E0C4-2AFB-4FE4-96C2-7C7875162E02}" type="datetimeFigureOut">
              <a:rPr lang="en-US" smtClean="0"/>
              <a:t>5/10/2024</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D2FC0EC-AFC2-4DAD-ACE8-C42A484FD576}" type="slidenum">
              <a:rPr lang="en-US" smtClean="0"/>
              <a:t>‹#›</a:t>
            </a:fld>
            <a:endParaRPr lang="en-US"/>
          </a:p>
        </p:txBody>
      </p:sp>
    </p:spTree>
    <p:extLst>
      <p:ext uri="{BB962C8B-B14F-4D97-AF65-F5344CB8AC3E}">
        <p14:creationId xmlns:p14="http://schemas.microsoft.com/office/powerpoint/2010/main" val="1339444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28E0C4-2AFB-4FE4-96C2-7C7875162E02}" type="datetimeFigureOut">
              <a:rPr lang="en-US" smtClean="0"/>
              <a:t>5/10/2024</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2FC0EC-AFC2-4DAD-ACE8-C42A484FD576}" type="slidenum">
              <a:rPr lang="en-US" smtClean="0"/>
              <a:t>‹#›</a:t>
            </a:fld>
            <a:endParaRPr lang="en-US"/>
          </a:p>
        </p:txBody>
      </p:sp>
    </p:spTree>
    <p:extLst>
      <p:ext uri="{BB962C8B-B14F-4D97-AF65-F5344CB8AC3E}">
        <p14:creationId xmlns:p14="http://schemas.microsoft.com/office/powerpoint/2010/main" val="3362616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edium.com/edureka/iot-applications-c62cd48b7363"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rivery.io/blog/big-data-statistics-how-much-data-is-there-in-the-world/#:~:text=Here's%20the%20big%20answer.,segment%2C%20followed%20by%20social%20media" TargetMode="External"/><Relationship Id="rId2" Type="http://schemas.openxmlformats.org/officeDocument/2006/relationships/hyperlink" Target="https://www.seagate.com/files/www-content/our-story/trends/files/idc-seagate-dataage-whitepaper.pdf" TargetMode="External"/><Relationship Id="rId1" Type="http://schemas.openxmlformats.org/officeDocument/2006/relationships/slideLayout" Target="../slideLayouts/slideLayout2.xml"/><Relationship Id="rId4" Type="http://schemas.openxmlformats.org/officeDocument/2006/relationships/hyperlink" Target="https://doi.org/10.1145/3494885.3494905"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2F296C-38A9-457F-AD57-B654F597C116}"/>
              </a:ext>
            </a:extLst>
          </p:cNvPr>
          <p:cNvSpPr>
            <a:spLocks noGrp="1"/>
          </p:cNvSpPr>
          <p:nvPr>
            <p:ph type="sldNum" sz="quarter" idx="12"/>
          </p:nvPr>
        </p:nvSpPr>
        <p:spPr/>
        <p:txBody>
          <a:bodyPr/>
          <a:lstStyle/>
          <a:p>
            <a:fld id="{F4801FD5-11B4-DE43-ACA2-E85EEB9A6F9C}" type="slidenum">
              <a:rPr lang="en-US" smtClean="0">
                <a:latin typeface="Calibri" panose="020F0502020204030204" pitchFamily="34" charset="0"/>
                <a:cs typeface="Calibri" panose="020F0502020204030204" pitchFamily="34" charset="0"/>
              </a:rPr>
              <a:t>1</a:t>
            </a:fld>
            <a:endParaRPr lang="en-US">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A78B0E52-9641-40E6-8E82-A172FE68FF77}"/>
              </a:ext>
            </a:extLst>
          </p:cNvPr>
          <p:cNvSpPr txBox="1">
            <a:spLocks/>
          </p:cNvSpPr>
          <p:nvPr/>
        </p:nvSpPr>
        <p:spPr>
          <a:xfrm>
            <a:off x="4946751" y="1590089"/>
            <a:ext cx="6625652" cy="2263774"/>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smtClean="0">
                <a:solidFill>
                  <a:srgbClr val="CF711B"/>
                </a:solidFill>
                <a:latin typeface="Century Gothic" panose="020B0502020202020204" pitchFamily="34" charset="0"/>
                <a:cs typeface="Calibri" panose="020F0502020204030204" pitchFamily="34" charset="0"/>
              </a:rPr>
              <a:t>A HIGH THROUGHPUT IMPLEMENTATION OF THE DES ALGORITHM ON SPARTAN 3 FPGA</a:t>
            </a:r>
            <a:endParaRPr lang="en-US" sz="3600" b="1" dirty="0">
              <a:solidFill>
                <a:srgbClr val="CF711B"/>
              </a:solidFill>
              <a:latin typeface="Century Gothic" panose="020B050202020202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9E9620A-FB3A-4A33-B39B-68ECCEA51646}"/>
              </a:ext>
            </a:extLst>
          </p:cNvPr>
          <p:cNvSpPr txBox="1"/>
          <p:nvPr/>
        </p:nvSpPr>
        <p:spPr>
          <a:xfrm>
            <a:off x="6547789" y="5448657"/>
            <a:ext cx="3423579" cy="577028"/>
          </a:xfrm>
          <a:prstGeom prst="rect">
            <a:avLst/>
          </a:prstGeom>
          <a:noFill/>
        </p:spPr>
        <p:txBody>
          <a:bodyPr wrap="square" rtlCol="0">
            <a:spAutoFit/>
          </a:bodyPr>
          <a:lstStyle/>
          <a:p>
            <a:pPr algn="ctr"/>
            <a:r>
              <a:rPr lang="en-US" sz="3158" b="1" dirty="0">
                <a:latin typeface="Century Gothic" panose="020B0502020202020204" pitchFamily="34" charset="0"/>
                <a:cs typeface="Calibri" panose="020F0502020204030204" pitchFamily="34" charset="0"/>
              </a:rPr>
              <a:t>January 2024 </a:t>
            </a:r>
          </a:p>
        </p:txBody>
      </p:sp>
      <p:sp>
        <p:nvSpPr>
          <p:cNvPr id="9" name="TextBox 8">
            <a:extLst>
              <a:ext uri="{FF2B5EF4-FFF2-40B4-BE49-F238E27FC236}">
                <a16:creationId xmlns:a16="http://schemas.microsoft.com/office/drawing/2014/main" id="{A5F07752-B837-490E-B932-8EC006F26B8C}"/>
              </a:ext>
            </a:extLst>
          </p:cNvPr>
          <p:cNvSpPr txBox="1"/>
          <p:nvPr/>
        </p:nvSpPr>
        <p:spPr>
          <a:xfrm>
            <a:off x="4646779" y="4248328"/>
            <a:ext cx="7225597" cy="1200329"/>
          </a:xfrm>
          <a:prstGeom prst="rect">
            <a:avLst/>
          </a:prstGeom>
          <a:noFill/>
          <a:ln>
            <a:noFill/>
          </a:ln>
        </p:spPr>
        <p:txBody>
          <a:bodyPr wrap="square" rtlCol="0">
            <a:spAutoFit/>
          </a:bodyPr>
          <a:lstStyle/>
          <a:p>
            <a:pPr algn="just"/>
            <a:r>
              <a:rPr lang="en-US" sz="2400" b="1" dirty="0" smtClean="0">
                <a:solidFill>
                  <a:srgbClr val="FF2F92"/>
                </a:solidFill>
                <a:latin typeface="Century Gothic" panose="020B0502020202020204" pitchFamily="34" charset="0"/>
                <a:ea typeface="Dotum" panose="020B0600000101010101" pitchFamily="34" charset="-127"/>
                <a:cs typeface="Helvetica" panose="020B0604020202020204" pitchFamily="34" charset="0"/>
              </a:rPr>
              <a:t>Group 29</a:t>
            </a:r>
          </a:p>
          <a:p>
            <a:pPr algn="just"/>
            <a:r>
              <a:rPr lang="en-US" sz="2400" b="1" dirty="0" smtClean="0">
                <a:solidFill>
                  <a:srgbClr val="FF2F92"/>
                </a:solidFill>
                <a:latin typeface="Century Gothic" panose="020B0502020202020204" pitchFamily="34" charset="0"/>
                <a:ea typeface="Dotum" panose="020B0600000101010101" pitchFamily="34" charset="-127"/>
                <a:cs typeface="Helvetica" panose="020B0604020202020204" pitchFamily="34" charset="0"/>
              </a:rPr>
              <a:t>Department </a:t>
            </a:r>
            <a:r>
              <a:rPr lang="en-US" sz="2400" b="1" dirty="0">
                <a:solidFill>
                  <a:srgbClr val="FF2F92"/>
                </a:solidFill>
                <a:latin typeface="Century Gothic" panose="020B0502020202020204" pitchFamily="34" charset="0"/>
                <a:ea typeface="Dotum" panose="020B0600000101010101" pitchFamily="34" charset="-127"/>
                <a:cs typeface="Helvetica" panose="020B0604020202020204" pitchFamily="34" charset="0"/>
              </a:rPr>
              <a:t>Electrical &amp; Electronic Engineering </a:t>
            </a:r>
          </a:p>
          <a:p>
            <a:pPr algn="just"/>
            <a:r>
              <a:rPr lang="en-US" sz="2400" b="1" dirty="0">
                <a:solidFill>
                  <a:srgbClr val="FF2F92"/>
                </a:solidFill>
                <a:latin typeface="Century Gothic" panose="020B0502020202020204" pitchFamily="34" charset="0"/>
                <a:ea typeface="Dotum" panose="020B0600000101010101" pitchFamily="34" charset="-127"/>
                <a:cs typeface="Helvetica" panose="020B0604020202020204" pitchFamily="34" charset="0"/>
              </a:rPr>
              <a:t>College of Engineering </a:t>
            </a:r>
            <a:endParaRPr lang="en-US" sz="2400" dirty="0">
              <a:solidFill>
                <a:srgbClr val="FF2F92"/>
              </a:solidFill>
              <a:latin typeface="Century Gothic" panose="020B0502020202020204" pitchFamily="34" charset="0"/>
              <a:ea typeface="Dotum" panose="020B0600000101010101" pitchFamily="34" charset="-127"/>
              <a:cs typeface="Helvetica" panose="020B0604020202020204" pitchFamily="34" charset="0"/>
            </a:endParaRPr>
          </a:p>
        </p:txBody>
      </p:sp>
    </p:spTree>
    <p:extLst>
      <p:ext uri="{BB962C8B-B14F-4D97-AF65-F5344CB8AC3E}">
        <p14:creationId xmlns:p14="http://schemas.microsoft.com/office/powerpoint/2010/main" val="24201374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9100298"/>
              </p:ext>
            </p:extLst>
          </p:nvPr>
        </p:nvGraphicFramePr>
        <p:xfrm>
          <a:off x="838200" y="1971675"/>
          <a:ext cx="10515600" cy="4276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905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b="1" dirty="0"/>
              <a:t>Expectations of an </a:t>
            </a:r>
            <a:r>
              <a:rPr lang="en-US" b="1" dirty="0" err="1"/>
              <a:t>IoT</a:t>
            </a:r>
            <a:r>
              <a:rPr lang="en-US" b="1" dirty="0"/>
              <a:t> system:</a:t>
            </a:r>
          </a:p>
          <a:p>
            <a:pPr lvl="1"/>
            <a:r>
              <a:rPr lang="en-US" dirty="0"/>
              <a:t>Transmit sensor data securely over a network.</a:t>
            </a:r>
          </a:p>
          <a:p>
            <a:pPr lvl="1"/>
            <a:r>
              <a:rPr lang="en-US" dirty="0"/>
              <a:t>Transmit and process several thousands of data per </a:t>
            </a:r>
            <a:r>
              <a:rPr lang="en-US" dirty="0" smtClean="0"/>
              <a:t>second</a:t>
            </a:r>
          </a:p>
          <a:p>
            <a:pPr lvl="1"/>
            <a:endParaRPr lang="en-US" dirty="0"/>
          </a:p>
          <a:p>
            <a:r>
              <a:rPr lang="en-US" b="1" dirty="0"/>
              <a:t>Responsibility of present hardware and embedded architecture:</a:t>
            </a:r>
          </a:p>
          <a:p>
            <a:pPr lvl="1"/>
            <a:r>
              <a:rPr lang="en-US" dirty="0"/>
              <a:t>Obtain high throughput</a:t>
            </a:r>
          </a:p>
          <a:p>
            <a:pPr lvl="1"/>
            <a:r>
              <a:rPr lang="en-US" dirty="0"/>
              <a:t>Ensure security of transmitted </a:t>
            </a:r>
            <a:r>
              <a:rPr lang="en-US" dirty="0" smtClean="0"/>
              <a:t>data</a:t>
            </a:r>
          </a:p>
          <a:p>
            <a:pPr lvl="1"/>
            <a:endParaRPr lang="en-US" dirty="0"/>
          </a:p>
          <a:p>
            <a:r>
              <a:rPr lang="en-US" b="1" dirty="0" smtClean="0"/>
              <a:t>This Project: </a:t>
            </a:r>
            <a:endParaRPr lang="en-US" dirty="0" smtClean="0"/>
          </a:p>
          <a:p>
            <a:pPr lvl="1"/>
            <a:r>
              <a:rPr lang="en-US" dirty="0"/>
              <a:t>Combining the FPGA’s hardware properties with the lightweight and security of the DES algorithm</a:t>
            </a:r>
          </a:p>
        </p:txBody>
      </p:sp>
    </p:spTree>
    <p:extLst>
      <p:ext uri="{BB962C8B-B14F-4D97-AF65-F5344CB8AC3E}">
        <p14:creationId xmlns:p14="http://schemas.microsoft.com/office/powerpoint/2010/main" val="680194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38200" y="1971080"/>
            <a:ext cx="4747054" cy="4277995"/>
          </a:xfrm>
        </p:spPr>
        <p:txBody>
          <a:bodyPr/>
          <a:lstStyle/>
          <a:p>
            <a:r>
              <a:rPr lang="en-US" sz="2600" b="1" dirty="0" smtClean="0"/>
              <a:t>Project Aims</a:t>
            </a:r>
          </a:p>
          <a:p>
            <a:pPr lvl="1"/>
            <a:r>
              <a:rPr lang="en-US" sz="2200" dirty="0"/>
              <a:t>This project </a:t>
            </a:r>
            <a:r>
              <a:rPr lang="en-US" sz="2200" dirty="0" smtClean="0"/>
              <a:t>seeks </a:t>
            </a:r>
            <a:r>
              <a:rPr lang="en-US" sz="2200" dirty="0"/>
              <a:t>to </a:t>
            </a:r>
            <a:r>
              <a:rPr lang="en-US" sz="2200" dirty="0" smtClean="0"/>
              <a:t>obtain a high </a:t>
            </a:r>
            <a:r>
              <a:rPr lang="en-US" sz="2200" dirty="0"/>
              <a:t>throughput implementation of the Data Encryption </a:t>
            </a:r>
            <a:r>
              <a:rPr lang="en-US" sz="2200" dirty="0" smtClean="0"/>
              <a:t>Standard (DES) </a:t>
            </a:r>
            <a:r>
              <a:rPr lang="en-US" sz="2200" dirty="0"/>
              <a:t>Algorithm on the Spartan 3 FPGA for time sensitive </a:t>
            </a:r>
            <a:r>
              <a:rPr lang="en-US" sz="2200" dirty="0" err="1"/>
              <a:t>IoT</a:t>
            </a:r>
            <a:r>
              <a:rPr lang="en-US" sz="2200" dirty="0"/>
              <a:t> applications</a:t>
            </a:r>
            <a:r>
              <a:rPr lang="en-US" sz="2200" dirty="0" smtClean="0"/>
              <a:t>.</a:t>
            </a:r>
            <a:endParaRPr lang="en-US" sz="2200" dirty="0"/>
          </a:p>
        </p:txBody>
      </p:sp>
      <p:sp>
        <p:nvSpPr>
          <p:cNvPr id="5" name="Content Placeholder 2"/>
          <p:cNvSpPr txBox="1">
            <a:spLocks/>
          </p:cNvSpPr>
          <p:nvPr/>
        </p:nvSpPr>
        <p:spPr>
          <a:xfrm>
            <a:off x="5980670" y="1971080"/>
            <a:ext cx="4936525" cy="427799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Project Objectives:</a:t>
            </a:r>
          </a:p>
          <a:p>
            <a:pPr lvl="1"/>
            <a:r>
              <a:rPr lang="en-US" dirty="0"/>
              <a:t>Create hardware design that implements the DES Algorithm</a:t>
            </a:r>
          </a:p>
          <a:p>
            <a:pPr lvl="1"/>
            <a:r>
              <a:rPr lang="en-US" dirty="0"/>
              <a:t>Implement design at RTL  and functionality verify it’s correctness</a:t>
            </a:r>
          </a:p>
          <a:p>
            <a:pPr lvl="1"/>
            <a:r>
              <a:rPr lang="en-US" dirty="0" smtClean="0"/>
              <a:t>Optimize design for </a:t>
            </a:r>
            <a:r>
              <a:rPr lang="en-US" dirty="0"/>
              <a:t>high throughput </a:t>
            </a:r>
            <a:r>
              <a:rPr lang="en-US" dirty="0" smtClean="0"/>
              <a:t>through </a:t>
            </a:r>
            <a:r>
              <a:rPr lang="en-US" dirty="0"/>
              <a:t>pipelining </a:t>
            </a:r>
          </a:p>
          <a:p>
            <a:pPr lvl="1"/>
            <a:r>
              <a:rPr lang="en-US" dirty="0"/>
              <a:t>Implement the design on the Spartan 3 FPGA</a:t>
            </a:r>
          </a:p>
          <a:p>
            <a:pPr lvl="1"/>
            <a:r>
              <a:rPr lang="en-US" dirty="0"/>
              <a:t>Measure and contrast performance and resource utilization against other </a:t>
            </a:r>
            <a:r>
              <a:rPr lang="en-US" dirty="0" smtClean="0"/>
              <a:t>implementations</a:t>
            </a:r>
            <a:endParaRPr lang="en-US" dirty="0"/>
          </a:p>
        </p:txBody>
      </p:sp>
    </p:spTree>
    <p:extLst>
      <p:ext uri="{BB962C8B-B14F-4D97-AF65-F5344CB8AC3E}">
        <p14:creationId xmlns:p14="http://schemas.microsoft.com/office/powerpoint/2010/main" val="21156639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579" y="640820"/>
            <a:ext cx="10168128" cy="790833"/>
          </a:xfrm>
        </p:spPr>
        <p:txBody>
          <a:bodyPr>
            <a:noAutofit/>
          </a:bodyPr>
          <a:lstStyle/>
          <a:p>
            <a:r>
              <a:rPr lang="en-US" sz="3200" dirty="0" smtClean="0"/>
              <a:t>Literature Review</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2455051"/>
              </p:ext>
            </p:extLst>
          </p:nvPr>
        </p:nvGraphicFramePr>
        <p:xfrm>
          <a:off x="769579" y="1431653"/>
          <a:ext cx="10570464" cy="4955227"/>
        </p:xfrm>
        <a:graphic>
          <a:graphicData uri="http://schemas.openxmlformats.org/drawingml/2006/table">
            <a:tbl>
              <a:tblPr firstRow="1" bandRow="1">
                <a:tableStyleId>{5C22544A-7EE6-4342-B048-85BDC9FD1C3A}</a:tableStyleId>
              </a:tblPr>
              <a:tblGrid>
                <a:gridCol w="2642616">
                  <a:extLst>
                    <a:ext uri="{9D8B030D-6E8A-4147-A177-3AD203B41FA5}">
                      <a16:colId xmlns:a16="http://schemas.microsoft.com/office/drawing/2014/main" val="3230154056"/>
                    </a:ext>
                  </a:extLst>
                </a:gridCol>
                <a:gridCol w="2642616">
                  <a:extLst>
                    <a:ext uri="{9D8B030D-6E8A-4147-A177-3AD203B41FA5}">
                      <a16:colId xmlns:a16="http://schemas.microsoft.com/office/drawing/2014/main" val="1641277573"/>
                    </a:ext>
                  </a:extLst>
                </a:gridCol>
                <a:gridCol w="2764453">
                  <a:extLst>
                    <a:ext uri="{9D8B030D-6E8A-4147-A177-3AD203B41FA5}">
                      <a16:colId xmlns:a16="http://schemas.microsoft.com/office/drawing/2014/main" val="1382464479"/>
                    </a:ext>
                  </a:extLst>
                </a:gridCol>
                <a:gridCol w="2520779">
                  <a:extLst>
                    <a:ext uri="{9D8B030D-6E8A-4147-A177-3AD203B41FA5}">
                      <a16:colId xmlns:a16="http://schemas.microsoft.com/office/drawing/2014/main" val="878903531"/>
                    </a:ext>
                  </a:extLst>
                </a:gridCol>
              </a:tblGrid>
              <a:tr h="278766">
                <a:tc>
                  <a:txBody>
                    <a:bodyPr/>
                    <a:lstStyle/>
                    <a:p>
                      <a:r>
                        <a:rPr lang="en-US" sz="1300" dirty="0" smtClean="0"/>
                        <a:t>Paper</a:t>
                      </a:r>
                      <a:endParaRPr lang="en-US" sz="1300" dirty="0"/>
                    </a:p>
                  </a:txBody>
                  <a:tcPr/>
                </a:tc>
                <a:tc>
                  <a:txBody>
                    <a:bodyPr/>
                    <a:lstStyle/>
                    <a:p>
                      <a:r>
                        <a:rPr lang="en-US" sz="1300" dirty="0" smtClean="0"/>
                        <a:t>Methodology</a:t>
                      </a:r>
                      <a:endParaRPr lang="en-US" sz="1300" dirty="0"/>
                    </a:p>
                  </a:txBody>
                  <a:tcPr/>
                </a:tc>
                <a:tc>
                  <a:txBody>
                    <a:bodyPr/>
                    <a:lstStyle/>
                    <a:p>
                      <a:r>
                        <a:rPr lang="en-US" sz="1300" dirty="0" smtClean="0"/>
                        <a:t>Results &amp; Analysis</a:t>
                      </a:r>
                      <a:endParaRPr lang="en-US" sz="1300" dirty="0"/>
                    </a:p>
                  </a:txBody>
                  <a:tcPr/>
                </a:tc>
                <a:tc>
                  <a:txBody>
                    <a:bodyPr/>
                    <a:lstStyle/>
                    <a:p>
                      <a:r>
                        <a:rPr lang="en-US" sz="1300" dirty="0" smtClean="0"/>
                        <a:t>Merits</a:t>
                      </a:r>
                      <a:r>
                        <a:rPr lang="en-US" sz="1300" baseline="0" dirty="0" smtClean="0"/>
                        <a:t> &amp; Demerits</a:t>
                      </a:r>
                      <a:endParaRPr lang="en-US" sz="1300" dirty="0"/>
                    </a:p>
                  </a:txBody>
                  <a:tcPr/>
                </a:tc>
                <a:extLst>
                  <a:ext uri="{0D108BD9-81ED-4DB2-BD59-A6C34878D82A}">
                    <a16:rowId xmlns:a16="http://schemas.microsoft.com/office/drawing/2014/main" val="3297673635"/>
                  </a:ext>
                </a:extLst>
              </a:tr>
              <a:tr h="4665667">
                <a:tc>
                  <a:txBody>
                    <a:bodyPr/>
                    <a:lstStyle/>
                    <a:p>
                      <a:pPr marL="285750" indent="-285750">
                        <a:buFont typeface="Arial" panose="020B0604020202020204" pitchFamily="34" charset="0"/>
                        <a:buChar char="•"/>
                      </a:pPr>
                      <a:r>
                        <a:rPr lang="en-US" sz="1400" b="1" dirty="0" smtClean="0"/>
                        <a:t>Title</a:t>
                      </a:r>
                      <a:r>
                        <a:rPr lang="en-US" sz="1400" dirty="0" smtClean="0"/>
                        <a:t>:</a:t>
                      </a:r>
                      <a:r>
                        <a:rPr lang="en-US" sz="1400" baseline="0" dirty="0" smtClean="0"/>
                        <a:t> A Comparative Study of Data Encryption Techniques for Data Security in the </a:t>
                      </a:r>
                      <a:r>
                        <a:rPr lang="en-US" sz="1400" baseline="0" dirty="0" err="1" smtClean="0"/>
                        <a:t>IoT</a:t>
                      </a:r>
                      <a:r>
                        <a:rPr lang="en-US" sz="1400" baseline="0" dirty="0" smtClean="0"/>
                        <a:t> Device</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b="1" dirty="0" smtClean="0"/>
                        <a:t>Authors</a:t>
                      </a:r>
                      <a:r>
                        <a:rPr lang="en-US" sz="1400" dirty="0" smtClean="0"/>
                        <a:t>: </a:t>
                      </a:r>
                      <a:r>
                        <a:rPr lang="en-US" sz="1400" dirty="0" err="1" smtClean="0"/>
                        <a:t>Kureshi</a:t>
                      </a:r>
                      <a:r>
                        <a:rPr lang="en-US" sz="1400" dirty="0" smtClean="0"/>
                        <a:t>, </a:t>
                      </a:r>
                      <a:r>
                        <a:rPr lang="en-US" sz="1400" dirty="0" err="1" smtClean="0"/>
                        <a:t>Rameezraja</a:t>
                      </a:r>
                      <a:r>
                        <a:rPr lang="en-US" sz="1400" dirty="0" smtClean="0"/>
                        <a:t> &amp; Mishra, </a:t>
                      </a:r>
                      <a:r>
                        <a:rPr lang="en-US" sz="1400" dirty="0" err="1" smtClean="0"/>
                        <a:t>Bhupesh</a:t>
                      </a:r>
                      <a:r>
                        <a:rPr lang="en-US" sz="1400" dirty="0" smtClean="0"/>
                        <a:t>. (2022)</a:t>
                      </a:r>
                      <a:endParaRPr lang="en-US" sz="1300" dirty="0"/>
                    </a:p>
                  </a:txBody>
                  <a:tcPr/>
                </a:tc>
                <a:tc>
                  <a:txBody>
                    <a:bodyPr/>
                    <a:lstStyle/>
                    <a:p>
                      <a:pPr marL="285750" indent="-285750">
                        <a:buFont typeface="Arial" panose="020B0604020202020204" pitchFamily="34" charset="0"/>
                        <a:buChar char="•"/>
                      </a:pPr>
                      <a:r>
                        <a:rPr lang="en-US" sz="1300" dirty="0" smtClean="0"/>
                        <a:t>The paper aimed at evaluating the strengths</a:t>
                      </a:r>
                      <a:r>
                        <a:rPr lang="en-US" sz="1300" baseline="0" dirty="0" smtClean="0"/>
                        <a:t> and weaknesses of various encryption algorithms in terms of processing time and throughput for </a:t>
                      </a:r>
                      <a:r>
                        <a:rPr lang="en-US" sz="1300" baseline="0" dirty="0" err="1" smtClean="0"/>
                        <a:t>IoT</a:t>
                      </a:r>
                      <a:r>
                        <a:rPr lang="en-US" sz="1300" baseline="0" dirty="0" smtClean="0"/>
                        <a:t> applications</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The algorithms chosen were AES, DES, 3DES, and Blowfish</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dirty="0" smtClean="0"/>
                        <a:t>For the experiment, a Raspberry Pi 3B+ </a:t>
                      </a:r>
                      <a:r>
                        <a:rPr lang="en-US" sz="1300" dirty="0" err="1" smtClean="0"/>
                        <a:t>IoT</a:t>
                      </a:r>
                      <a:r>
                        <a:rPr lang="en-US" sz="1300" dirty="0" smtClean="0"/>
                        <a:t> application for sensing humidity and temperature was designed to perform the comparisons.</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The sensor data was transmitted to the sever using different encryption algorithms having varying key lengths.</a:t>
                      </a:r>
                    </a:p>
                    <a:p>
                      <a:pPr marL="285750" indent="-285750">
                        <a:buFont typeface="Arial" panose="020B0604020202020204" pitchFamily="34" charset="0"/>
                        <a:buChar char="•"/>
                      </a:pPr>
                      <a:endParaRPr lang="en-US" sz="1300" dirty="0"/>
                    </a:p>
                  </a:txBody>
                  <a:tcPr/>
                </a:tc>
                <a:tc>
                  <a:txBody>
                    <a:bodyPr/>
                    <a:lstStyle/>
                    <a:p>
                      <a:pPr marL="0" indent="0">
                        <a:buFont typeface="Arial" panose="020B0604020202020204" pitchFamily="34" charset="0"/>
                        <a:buNone/>
                      </a:pPr>
                      <a:endParaRPr lang="en-US" sz="1300" dirty="0"/>
                    </a:p>
                  </a:txBody>
                  <a:tcPr>
                    <a:solidFill>
                      <a:srgbClr val="FDF1E7"/>
                    </a:solidFill>
                  </a:tcPr>
                </a:tc>
                <a:tc>
                  <a:txBody>
                    <a:bodyPr/>
                    <a:lstStyle/>
                    <a:p>
                      <a:pPr marL="285750" indent="-285750">
                        <a:buFont typeface="Arial" panose="020B0604020202020204" pitchFamily="34" charset="0"/>
                        <a:buChar char="•"/>
                      </a:pPr>
                      <a:r>
                        <a:rPr lang="en-US" sz="1300" dirty="0" smtClean="0"/>
                        <a:t>The paper gives a clear analysis that</a:t>
                      </a:r>
                      <a:r>
                        <a:rPr lang="en-US" sz="1300" baseline="0" dirty="0" smtClean="0"/>
                        <a:t> can guide </a:t>
                      </a:r>
                      <a:r>
                        <a:rPr lang="en-US" sz="1300" baseline="0" dirty="0" err="1" smtClean="0"/>
                        <a:t>IoT</a:t>
                      </a:r>
                      <a:r>
                        <a:rPr lang="en-US" sz="1300" baseline="0" dirty="0" smtClean="0"/>
                        <a:t> systems engineers in their choice of algorithm for a specific application.</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The paper however, only focuses on the throughput and encryption / decryption times. </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But for real life applications, the power and area constraints are also valuable information to make informed decisions on the best algorithm</a:t>
                      </a:r>
                    </a:p>
                  </a:txBody>
                  <a:tcPr>
                    <a:solidFill>
                      <a:srgbClr val="FDF1E7"/>
                    </a:solidFill>
                  </a:tcPr>
                </a:tc>
                <a:extLst>
                  <a:ext uri="{0D108BD9-81ED-4DB2-BD59-A6C34878D82A}">
                    <a16:rowId xmlns:a16="http://schemas.microsoft.com/office/drawing/2014/main" val="222758372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13510700"/>
              </p:ext>
            </p:extLst>
          </p:nvPr>
        </p:nvGraphicFramePr>
        <p:xfrm>
          <a:off x="6199904" y="1782346"/>
          <a:ext cx="2465859" cy="3358065"/>
        </p:xfrm>
        <a:graphic>
          <a:graphicData uri="http://schemas.openxmlformats.org/drawingml/2006/table">
            <a:tbl>
              <a:tblPr firstRow="1" bandRow="1">
                <a:tableStyleId>{5C22544A-7EE6-4342-B048-85BDC9FD1C3A}</a:tableStyleId>
              </a:tblPr>
              <a:tblGrid>
                <a:gridCol w="565752">
                  <a:extLst>
                    <a:ext uri="{9D8B030D-6E8A-4147-A177-3AD203B41FA5}">
                      <a16:colId xmlns:a16="http://schemas.microsoft.com/office/drawing/2014/main" val="486967588"/>
                    </a:ext>
                  </a:extLst>
                </a:gridCol>
                <a:gridCol w="548506">
                  <a:extLst>
                    <a:ext uri="{9D8B030D-6E8A-4147-A177-3AD203B41FA5}">
                      <a16:colId xmlns:a16="http://schemas.microsoft.com/office/drawing/2014/main" val="710781623"/>
                    </a:ext>
                  </a:extLst>
                </a:gridCol>
                <a:gridCol w="743069">
                  <a:extLst>
                    <a:ext uri="{9D8B030D-6E8A-4147-A177-3AD203B41FA5}">
                      <a16:colId xmlns:a16="http://schemas.microsoft.com/office/drawing/2014/main" val="2701139692"/>
                    </a:ext>
                  </a:extLst>
                </a:gridCol>
                <a:gridCol w="608532">
                  <a:extLst>
                    <a:ext uri="{9D8B030D-6E8A-4147-A177-3AD203B41FA5}">
                      <a16:colId xmlns:a16="http://schemas.microsoft.com/office/drawing/2014/main" val="2465169"/>
                    </a:ext>
                  </a:extLst>
                </a:gridCol>
              </a:tblGrid>
              <a:tr h="671613">
                <a:tc>
                  <a:txBody>
                    <a:bodyPr/>
                    <a:lstStyle/>
                    <a:p>
                      <a:r>
                        <a:rPr lang="en-US" sz="1050" dirty="0" smtClean="0"/>
                        <a:t>Algorithm</a:t>
                      </a:r>
                      <a:endParaRPr lang="en-US" sz="1050" dirty="0"/>
                    </a:p>
                  </a:txBody>
                  <a:tcPr anchor="ctr"/>
                </a:tc>
                <a:tc>
                  <a:txBody>
                    <a:bodyPr/>
                    <a:lstStyle/>
                    <a:p>
                      <a:r>
                        <a:rPr lang="en-US" sz="1050" dirty="0" smtClean="0"/>
                        <a:t>Key Gen (</a:t>
                      </a:r>
                      <a:r>
                        <a:rPr lang="en-US" sz="1050" dirty="0" err="1" smtClean="0"/>
                        <a:t>ms</a:t>
                      </a:r>
                      <a:r>
                        <a:rPr lang="en-US" sz="1050" dirty="0" smtClean="0"/>
                        <a:t>)</a:t>
                      </a:r>
                      <a:endParaRPr lang="en-US" sz="1050" dirty="0"/>
                    </a:p>
                  </a:txBody>
                  <a:tcPr anchor="ctr"/>
                </a:tc>
                <a:tc>
                  <a:txBody>
                    <a:bodyPr/>
                    <a:lstStyle/>
                    <a:p>
                      <a:r>
                        <a:rPr lang="en-US" sz="1050" dirty="0" smtClean="0"/>
                        <a:t>Encrypt / Decrypt</a:t>
                      </a:r>
                      <a:r>
                        <a:rPr lang="en-US" sz="1050" baseline="0" dirty="0" smtClean="0"/>
                        <a:t> (</a:t>
                      </a:r>
                      <a:r>
                        <a:rPr lang="en-US" sz="1050" baseline="0" dirty="0" err="1" smtClean="0"/>
                        <a:t>ms</a:t>
                      </a:r>
                      <a:r>
                        <a:rPr lang="en-US" sz="1050" baseline="0" dirty="0" smtClean="0"/>
                        <a:t>)</a:t>
                      </a:r>
                      <a:endParaRPr lang="en-US" sz="1050" dirty="0"/>
                    </a:p>
                  </a:txBody>
                  <a:tcPr anchor="ctr"/>
                </a:tc>
                <a:tc>
                  <a:txBody>
                    <a:bodyPr/>
                    <a:lstStyle/>
                    <a:p>
                      <a:r>
                        <a:rPr lang="en-US" sz="1050" dirty="0" smtClean="0"/>
                        <a:t>Throughput (bytes)</a:t>
                      </a:r>
                      <a:endParaRPr lang="en-US" sz="1050" dirty="0"/>
                    </a:p>
                  </a:txBody>
                  <a:tcPr anchor="ctr"/>
                </a:tc>
                <a:extLst>
                  <a:ext uri="{0D108BD9-81ED-4DB2-BD59-A6C34878D82A}">
                    <a16:rowId xmlns:a16="http://schemas.microsoft.com/office/drawing/2014/main" val="747001015"/>
                  </a:ext>
                </a:extLst>
              </a:tr>
              <a:tr h="671613">
                <a:tc>
                  <a:txBody>
                    <a:bodyPr/>
                    <a:lstStyle/>
                    <a:p>
                      <a:r>
                        <a:rPr lang="en-US" sz="1050" b="1" dirty="0" smtClean="0"/>
                        <a:t>DES</a:t>
                      </a:r>
                      <a:endParaRPr lang="en-US" sz="1050" b="1" dirty="0"/>
                    </a:p>
                  </a:txBody>
                  <a:tcPr anchor="ctr"/>
                </a:tc>
                <a:tc>
                  <a:txBody>
                    <a:bodyPr/>
                    <a:lstStyle/>
                    <a:p>
                      <a:r>
                        <a:rPr lang="en-US" sz="1050" dirty="0" smtClean="0"/>
                        <a:t>0.175</a:t>
                      </a:r>
                      <a:endParaRPr lang="en-US" sz="1050" dirty="0"/>
                    </a:p>
                  </a:txBody>
                  <a:tcPr anchor="ctr">
                    <a:solidFill>
                      <a:srgbClr val="92D050"/>
                    </a:solidFill>
                  </a:tcPr>
                </a:tc>
                <a:tc>
                  <a:txBody>
                    <a:bodyPr/>
                    <a:lstStyle/>
                    <a:p>
                      <a:r>
                        <a:rPr lang="en-US" sz="1050" dirty="0" smtClean="0"/>
                        <a:t>0.0661 / 0.0596</a:t>
                      </a:r>
                      <a:endParaRPr lang="en-US" sz="1050" dirty="0"/>
                    </a:p>
                  </a:txBody>
                  <a:tcPr anchor="ctr">
                    <a:solidFill>
                      <a:srgbClr val="92D050"/>
                    </a:solidFill>
                  </a:tcPr>
                </a:tc>
                <a:tc>
                  <a:txBody>
                    <a:bodyPr/>
                    <a:lstStyle/>
                    <a:p>
                      <a:r>
                        <a:rPr lang="en-US" sz="1050" dirty="0" smtClean="0"/>
                        <a:t>605.1437</a:t>
                      </a:r>
                      <a:endParaRPr lang="en-US" sz="1050" dirty="0"/>
                    </a:p>
                  </a:txBody>
                  <a:tcPr anchor="ctr"/>
                </a:tc>
                <a:extLst>
                  <a:ext uri="{0D108BD9-81ED-4DB2-BD59-A6C34878D82A}">
                    <a16:rowId xmlns:a16="http://schemas.microsoft.com/office/drawing/2014/main" val="3393777727"/>
                  </a:ext>
                </a:extLst>
              </a:tr>
              <a:tr h="671613">
                <a:tc>
                  <a:txBody>
                    <a:bodyPr/>
                    <a:lstStyle/>
                    <a:p>
                      <a:r>
                        <a:rPr lang="en-US" sz="1050" b="1" dirty="0" smtClean="0"/>
                        <a:t>3DES</a:t>
                      </a:r>
                      <a:endParaRPr lang="en-US" sz="1050" b="1" dirty="0"/>
                    </a:p>
                  </a:txBody>
                  <a:tcPr anchor="ctr"/>
                </a:tc>
                <a:tc>
                  <a:txBody>
                    <a:bodyPr/>
                    <a:lstStyle/>
                    <a:p>
                      <a:r>
                        <a:rPr lang="en-US" sz="1050" dirty="0" smtClean="0"/>
                        <a:t>0.227</a:t>
                      </a:r>
                      <a:endParaRPr lang="en-US" sz="1050" dirty="0"/>
                    </a:p>
                  </a:txBody>
                  <a:tcPr anchor="ctr"/>
                </a:tc>
                <a:tc>
                  <a:txBody>
                    <a:bodyPr/>
                    <a:lstStyle/>
                    <a:p>
                      <a:r>
                        <a:rPr lang="en-US" sz="1050" dirty="0" smtClean="0"/>
                        <a:t>0.0835</a:t>
                      </a:r>
                      <a:r>
                        <a:rPr lang="en-US" sz="1050" baseline="0" dirty="0" smtClean="0"/>
                        <a:t> / 0.0852</a:t>
                      </a:r>
                      <a:endParaRPr lang="en-US" sz="1050" dirty="0"/>
                    </a:p>
                  </a:txBody>
                  <a:tcPr anchor="ctr"/>
                </a:tc>
                <a:tc>
                  <a:txBody>
                    <a:bodyPr/>
                    <a:lstStyle/>
                    <a:p>
                      <a:r>
                        <a:rPr lang="en-US" sz="1050" dirty="0" smtClean="0"/>
                        <a:t>479.0419</a:t>
                      </a:r>
                      <a:endParaRPr lang="en-US" sz="1050" dirty="0"/>
                    </a:p>
                  </a:txBody>
                  <a:tcPr anchor="ctr"/>
                </a:tc>
                <a:extLst>
                  <a:ext uri="{0D108BD9-81ED-4DB2-BD59-A6C34878D82A}">
                    <a16:rowId xmlns:a16="http://schemas.microsoft.com/office/drawing/2014/main" val="3038160101"/>
                  </a:ext>
                </a:extLst>
              </a:tr>
              <a:tr h="671613">
                <a:tc>
                  <a:txBody>
                    <a:bodyPr/>
                    <a:lstStyle/>
                    <a:p>
                      <a:r>
                        <a:rPr lang="en-US" sz="1050" b="1" dirty="0" smtClean="0"/>
                        <a:t>AES</a:t>
                      </a:r>
                      <a:endParaRPr lang="en-US" sz="1050" b="1" dirty="0"/>
                    </a:p>
                  </a:txBody>
                  <a:tcPr anchor="ctr"/>
                </a:tc>
                <a:tc>
                  <a:txBody>
                    <a:bodyPr/>
                    <a:lstStyle/>
                    <a:p>
                      <a:r>
                        <a:rPr lang="en-US" sz="1050" dirty="0" smtClean="0"/>
                        <a:t>6.547</a:t>
                      </a:r>
                      <a:endParaRPr lang="en-US" sz="1050" dirty="0"/>
                    </a:p>
                  </a:txBody>
                  <a:tcPr anchor="ctr"/>
                </a:tc>
                <a:tc>
                  <a:txBody>
                    <a:bodyPr/>
                    <a:lstStyle/>
                    <a:p>
                      <a:r>
                        <a:rPr lang="en-US" sz="1050" dirty="0" smtClean="0"/>
                        <a:t>1.3444 / 0.1637</a:t>
                      </a:r>
                      <a:endParaRPr lang="en-US" sz="1050" dirty="0"/>
                    </a:p>
                  </a:txBody>
                  <a:tcPr anchor="ctr"/>
                </a:tc>
                <a:tc>
                  <a:txBody>
                    <a:bodyPr/>
                    <a:lstStyle/>
                    <a:p>
                      <a:r>
                        <a:rPr lang="en-US" sz="1050" dirty="0" smtClean="0"/>
                        <a:t>36.9994</a:t>
                      </a:r>
                      <a:endParaRPr lang="en-US" sz="1050" dirty="0"/>
                    </a:p>
                  </a:txBody>
                  <a:tcPr anchor="ctr"/>
                </a:tc>
                <a:extLst>
                  <a:ext uri="{0D108BD9-81ED-4DB2-BD59-A6C34878D82A}">
                    <a16:rowId xmlns:a16="http://schemas.microsoft.com/office/drawing/2014/main" val="4039674414"/>
                  </a:ext>
                </a:extLst>
              </a:tr>
              <a:tr h="671613">
                <a:tc>
                  <a:txBody>
                    <a:bodyPr/>
                    <a:lstStyle/>
                    <a:p>
                      <a:r>
                        <a:rPr lang="en-US" sz="1050" b="1" dirty="0" smtClean="0"/>
                        <a:t>Blowfish</a:t>
                      </a:r>
                      <a:endParaRPr lang="en-US" sz="1050" b="1" dirty="0"/>
                    </a:p>
                  </a:txBody>
                  <a:tcPr anchor="ctr"/>
                </a:tc>
                <a:tc>
                  <a:txBody>
                    <a:bodyPr/>
                    <a:lstStyle/>
                    <a:p>
                      <a:r>
                        <a:rPr lang="en-US" sz="1050" dirty="0" smtClean="0"/>
                        <a:t>0.259</a:t>
                      </a:r>
                      <a:endParaRPr lang="en-US" sz="1050" dirty="0"/>
                    </a:p>
                  </a:txBody>
                  <a:tcPr anchor="ctr"/>
                </a:tc>
                <a:tc>
                  <a:txBody>
                    <a:bodyPr/>
                    <a:lstStyle/>
                    <a:p>
                      <a:r>
                        <a:rPr lang="en-US" sz="1050" dirty="0" smtClean="0"/>
                        <a:t>1.0993 / 0.1545</a:t>
                      </a:r>
                      <a:endParaRPr lang="en-US" sz="1050" dirty="0"/>
                    </a:p>
                  </a:txBody>
                  <a:tcPr anchor="ctr"/>
                </a:tc>
                <a:tc>
                  <a:txBody>
                    <a:bodyPr/>
                    <a:lstStyle/>
                    <a:p>
                      <a:r>
                        <a:rPr lang="en-US" sz="1050" dirty="0" smtClean="0"/>
                        <a:t>626.9592</a:t>
                      </a:r>
                      <a:endParaRPr lang="en-US" sz="1050" dirty="0"/>
                    </a:p>
                  </a:txBody>
                  <a:tcPr anchor="ctr">
                    <a:solidFill>
                      <a:srgbClr val="92D050"/>
                    </a:solidFill>
                  </a:tcPr>
                </a:tc>
                <a:extLst>
                  <a:ext uri="{0D108BD9-81ED-4DB2-BD59-A6C34878D82A}">
                    <a16:rowId xmlns:a16="http://schemas.microsoft.com/office/drawing/2014/main" val="1823475779"/>
                  </a:ext>
                </a:extLst>
              </a:tr>
            </a:tbl>
          </a:graphicData>
        </a:graphic>
      </p:graphicFrame>
    </p:spTree>
    <p:extLst>
      <p:ext uri="{BB962C8B-B14F-4D97-AF65-F5344CB8AC3E}">
        <p14:creationId xmlns:p14="http://schemas.microsoft.com/office/powerpoint/2010/main" val="35458029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64255450"/>
              </p:ext>
            </p:extLst>
          </p:nvPr>
        </p:nvGraphicFramePr>
        <p:xfrm>
          <a:off x="1236362" y="1623899"/>
          <a:ext cx="9719276" cy="4640423"/>
        </p:xfrm>
        <a:graphic>
          <a:graphicData uri="http://schemas.openxmlformats.org/drawingml/2006/table">
            <a:tbl>
              <a:tblPr firstRow="1" bandRow="1">
                <a:tableStyleId>{5C22544A-7EE6-4342-B048-85BDC9FD1C3A}</a:tableStyleId>
              </a:tblPr>
              <a:tblGrid>
                <a:gridCol w="2429819">
                  <a:extLst>
                    <a:ext uri="{9D8B030D-6E8A-4147-A177-3AD203B41FA5}">
                      <a16:colId xmlns:a16="http://schemas.microsoft.com/office/drawing/2014/main" val="3000669133"/>
                    </a:ext>
                  </a:extLst>
                </a:gridCol>
                <a:gridCol w="2429819">
                  <a:extLst>
                    <a:ext uri="{9D8B030D-6E8A-4147-A177-3AD203B41FA5}">
                      <a16:colId xmlns:a16="http://schemas.microsoft.com/office/drawing/2014/main" val="980070370"/>
                    </a:ext>
                  </a:extLst>
                </a:gridCol>
                <a:gridCol w="2429819">
                  <a:extLst>
                    <a:ext uri="{9D8B030D-6E8A-4147-A177-3AD203B41FA5}">
                      <a16:colId xmlns:a16="http://schemas.microsoft.com/office/drawing/2014/main" val="741840173"/>
                    </a:ext>
                  </a:extLst>
                </a:gridCol>
                <a:gridCol w="2429819">
                  <a:extLst>
                    <a:ext uri="{9D8B030D-6E8A-4147-A177-3AD203B41FA5}">
                      <a16:colId xmlns:a16="http://schemas.microsoft.com/office/drawing/2014/main" val="2235509544"/>
                    </a:ext>
                  </a:extLst>
                </a:gridCol>
              </a:tblGrid>
              <a:tr h="336108">
                <a:tc>
                  <a:txBody>
                    <a:bodyPr/>
                    <a:lstStyle/>
                    <a:p>
                      <a:r>
                        <a:rPr lang="en-US" sz="1200" dirty="0" smtClean="0"/>
                        <a:t>Paper</a:t>
                      </a:r>
                      <a:endParaRPr lang="en-US" sz="1200" dirty="0"/>
                    </a:p>
                  </a:txBody>
                  <a:tcPr/>
                </a:tc>
                <a:tc>
                  <a:txBody>
                    <a:bodyPr/>
                    <a:lstStyle/>
                    <a:p>
                      <a:r>
                        <a:rPr lang="en-US" sz="1200" dirty="0" smtClean="0"/>
                        <a:t>Methodology</a:t>
                      </a:r>
                      <a:endParaRPr lang="en-US" sz="1200" dirty="0"/>
                    </a:p>
                  </a:txBody>
                  <a:tcPr/>
                </a:tc>
                <a:tc>
                  <a:txBody>
                    <a:bodyPr/>
                    <a:lstStyle/>
                    <a:p>
                      <a:r>
                        <a:rPr lang="en-US" sz="1200" dirty="0" smtClean="0"/>
                        <a:t>Results &amp;</a:t>
                      </a:r>
                      <a:r>
                        <a:rPr lang="en-US" sz="1200" baseline="0" dirty="0" smtClean="0"/>
                        <a:t> Analysis</a:t>
                      </a:r>
                      <a:endParaRPr lang="en-US" sz="1200" dirty="0"/>
                    </a:p>
                  </a:txBody>
                  <a:tcPr/>
                </a:tc>
                <a:tc>
                  <a:txBody>
                    <a:bodyPr/>
                    <a:lstStyle/>
                    <a:p>
                      <a:r>
                        <a:rPr lang="en-US" sz="1200" dirty="0" smtClean="0"/>
                        <a:t>Merits</a:t>
                      </a:r>
                      <a:r>
                        <a:rPr lang="en-US" sz="1200" baseline="0" dirty="0" smtClean="0"/>
                        <a:t> &amp; Demerits</a:t>
                      </a:r>
                      <a:endParaRPr lang="en-US" sz="1200" dirty="0"/>
                    </a:p>
                  </a:txBody>
                  <a:tcPr/>
                </a:tc>
                <a:extLst>
                  <a:ext uri="{0D108BD9-81ED-4DB2-BD59-A6C34878D82A}">
                    <a16:rowId xmlns:a16="http://schemas.microsoft.com/office/drawing/2014/main" val="3294556165"/>
                  </a:ext>
                </a:extLst>
              </a:tr>
              <a:tr h="43043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Title: </a:t>
                      </a:r>
                      <a:r>
                        <a:rPr lang="en-US" sz="1200" dirty="0" smtClean="0"/>
                        <a:t>Towards Comparing Performance of Algorithms in Hardware and Software. </a:t>
                      </a:r>
                    </a:p>
                    <a:p>
                      <a:endParaRPr lang="en-US" sz="1200" dirty="0" smtClean="0"/>
                    </a:p>
                    <a:p>
                      <a:r>
                        <a:rPr lang="en-US" sz="1200" b="1" dirty="0" smtClean="0"/>
                        <a:t>Authors</a:t>
                      </a:r>
                      <a:r>
                        <a:rPr lang="en-US" sz="1200" dirty="0" smtClean="0"/>
                        <a:t>:</a:t>
                      </a:r>
                      <a:r>
                        <a:rPr lang="en-US" sz="1200" baseline="0" dirty="0" smtClean="0"/>
                        <a:t> </a:t>
                      </a:r>
                      <a:r>
                        <a:rPr lang="en-US" sz="1200" dirty="0" err="1" smtClean="0"/>
                        <a:t>Kirkeby</a:t>
                      </a:r>
                      <a:r>
                        <a:rPr lang="en-US" sz="1200" dirty="0" smtClean="0"/>
                        <a:t>, Maja &amp; </a:t>
                      </a:r>
                      <a:r>
                        <a:rPr lang="en-US" sz="1200" dirty="0" err="1" smtClean="0"/>
                        <a:t>Schoeberl</a:t>
                      </a:r>
                      <a:r>
                        <a:rPr lang="en-US" sz="1200" dirty="0" smtClean="0"/>
                        <a:t>, Martin. (2022)</a:t>
                      </a:r>
                      <a:endParaRPr lang="en-US" sz="1200" baseline="0" dirty="0" smtClean="0"/>
                    </a:p>
                    <a:p>
                      <a:r>
                        <a:rPr lang="en-US" sz="1200" dirty="0" smtClean="0"/>
                        <a:t> </a:t>
                      </a:r>
                    </a:p>
                  </a:txBody>
                  <a:tcPr/>
                </a:tc>
                <a:tc>
                  <a:txBody>
                    <a:bodyPr/>
                    <a:lstStyle/>
                    <a:p>
                      <a:pPr marL="285750" indent="-285750">
                        <a:buFont typeface="Arial" panose="020B0604020202020204" pitchFamily="34" charset="0"/>
                        <a:buChar char="•"/>
                      </a:pPr>
                      <a:r>
                        <a:rPr lang="en-US" sz="1200" dirty="0" smtClean="0"/>
                        <a:t>They</a:t>
                      </a:r>
                      <a:r>
                        <a:rPr lang="en-US" sz="1200" baseline="0" dirty="0" smtClean="0"/>
                        <a:t> employed a highly parallelizable program (Conway’s Game of Life) to demonstrate performance difference of algorithms on FPGA, </a:t>
                      </a:r>
                      <a:r>
                        <a:rPr lang="en-US" sz="1200" baseline="0" dirty="0" err="1" smtClean="0"/>
                        <a:t>RaspberryPi</a:t>
                      </a:r>
                      <a:r>
                        <a:rPr lang="en-US" sz="1200" baseline="0" dirty="0" smtClean="0"/>
                        <a:t>, and in software.</a:t>
                      </a:r>
                    </a:p>
                    <a:p>
                      <a:pPr marL="285750" indent="-285750">
                        <a:buFont typeface="Arial" panose="020B0604020202020204" pitchFamily="34" charset="0"/>
                        <a:buChar char="•"/>
                      </a:pPr>
                      <a:r>
                        <a:rPr lang="en-US" sz="1200" baseline="0" dirty="0" smtClean="0"/>
                        <a:t>A parallel implementation was made in hardware, where the entire game world is updated in one clock cycle.</a:t>
                      </a:r>
                    </a:p>
                    <a:p>
                      <a:pPr marL="285750" indent="-285750">
                        <a:buFont typeface="Arial" panose="020B0604020202020204" pitchFamily="34" charset="0"/>
                        <a:buChar char="•"/>
                      </a:pPr>
                      <a:r>
                        <a:rPr lang="en-US" sz="1200" baseline="0" dirty="0" smtClean="0"/>
                        <a:t>To obtain more accurate results, the experiment was performed on various increasing world sizes.</a:t>
                      </a:r>
                    </a:p>
                    <a:p>
                      <a:pPr marL="285750" indent="-285750">
                        <a:buFont typeface="Arial" panose="020B0604020202020204" pitchFamily="34" charset="0"/>
                        <a:buChar char="•"/>
                      </a:pPr>
                      <a:r>
                        <a:rPr lang="en-US" sz="1200" baseline="0" dirty="0" smtClean="0"/>
                        <a:t>For the hardware implementation, Chisel was used, with each cell consisting of a flip-flop, population counter, and conditions for state transitioning. </a:t>
                      </a:r>
                    </a:p>
                    <a:p>
                      <a:pPr marL="285750" indent="-285750">
                        <a:buFont typeface="Arial" panose="020B0604020202020204" pitchFamily="34" charset="0"/>
                        <a:buChar char="•"/>
                      </a:pPr>
                      <a:r>
                        <a:rPr lang="en-US" sz="1200" baseline="0" dirty="0" smtClean="0"/>
                        <a:t>Java was used for the software implementation</a:t>
                      </a:r>
                    </a:p>
                  </a:txBody>
                  <a:tcPr/>
                </a:tc>
                <a:tc>
                  <a:txBody>
                    <a:bodyPr/>
                    <a:lstStyle/>
                    <a:p>
                      <a:pPr marL="171450" indent="-171450">
                        <a:buFont typeface="Arial" panose="020B0604020202020204" pitchFamily="34" charset="0"/>
                        <a:buChar char="•"/>
                      </a:pPr>
                      <a:r>
                        <a:rPr lang="en-US" sz="1200" dirty="0" smtClean="0"/>
                        <a:t>FPGAs had the best execution time consistently around 0.0045 microseconds </a:t>
                      </a:r>
                      <a:r>
                        <a:rPr lang="en-US" sz="1200" dirty="0" err="1" smtClean="0"/>
                        <a:t>depite</a:t>
                      </a:r>
                      <a:r>
                        <a:rPr lang="en-US" sz="1200" dirty="0" smtClean="0"/>
                        <a:t> the increasing game complexity and world size.</a:t>
                      </a:r>
                    </a:p>
                    <a:p>
                      <a:pPr marL="171450" indent="-171450">
                        <a:buFont typeface="Arial" panose="020B0604020202020204" pitchFamily="34" charset="0"/>
                        <a:buChar char="•"/>
                      </a:pPr>
                      <a:endParaRPr lang="en-US" sz="1200" dirty="0" smtClean="0"/>
                    </a:p>
                    <a:p>
                      <a:pPr marL="171450" indent="-171450">
                        <a:buFont typeface="Arial" panose="020B0604020202020204" pitchFamily="34" charset="0"/>
                        <a:buChar char="•"/>
                      </a:pPr>
                      <a:r>
                        <a:rPr lang="en-US" sz="1200" dirty="0" smtClean="0"/>
                        <a:t>The Mac system had a big increase in execution time as the world size increased</a:t>
                      </a:r>
                    </a:p>
                    <a:p>
                      <a:pPr marL="171450" indent="-171450">
                        <a:buFont typeface="Arial" panose="020B0604020202020204" pitchFamily="34" charset="0"/>
                        <a:buChar char="•"/>
                      </a:pPr>
                      <a:endParaRPr lang="en-US" sz="1200" dirty="0" smtClean="0"/>
                    </a:p>
                    <a:p>
                      <a:pPr marL="171450" indent="-171450">
                        <a:buFont typeface="Arial" panose="020B0604020202020204" pitchFamily="34" charset="0"/>
                        <a:buChar char="•"/>
                      </a:pPr>
                      <a:r>
                        <a:rPr lang="en-US" sz="1200" dirty="0" smtClean="0"/>
                        <a:t>The Raspberry Pi had the longest execution time.</a:t>
                      </a:r>
                    </a:p>
                    <a:p>
                      <a:pPr marL="171450" indent="-171450">
                        <a:buFont typeface="Arial" panose="020B0604020202020204" pitchFamily="34" charset="0"/>
                        <a:buChar char="•"/>
                      </a:pPr>
                      <a:endParaRPr lang="en-US" sz="1200" dirty="0" smtClean="0"/>
                    </a:p>
                    <a:p>
                      <a:pPr marL="171450" indent="-171450">
                        <a:buFont typeface="Arial" panose="020B0604020202020204" pitchFamily="34" charset="0"/>
                        <a:buChar char="•"/>
                      </a:pPr>
                      <a:r>
                        <a:rPr lang="en-US" sz="1200" dirty="0" smtClean="0"/>
                        <a:t>The paper concluded that a hardware implementation (FPGA) of algorithms is better than software implementation.</a:t>
                      </a:r>
                    </a:p>
                    <a:p>
                      <a:pPr marL="0" indent="0">
                        <a:buFont typeface="Arial" panose="020B0604020202020204" pitchFamily="34" charset="0"/>
                        <a:buNone/>
                      </a:pPr>
                      <a:endParaRPr lang="en-US" sz="1200" dirty="0" smtClean="0"/>
                    </a:p>
                  </a:txBody>
                  <a:tcPr/>
                </a:tc>
                <a:tc>
                  <a:txBody>
                    <a:bodyPr/>
                    <a:lstStyle/>
                    <a:p>
                      <a:pPr marL="171450" indent="-171450">
                        <a:buFont typeface="Arial" panose="020B0604020202020204" pitchFamily="34" charset="0"/>
                        <a:buChar char="•"/>
                      </a:pPr>
                      <a:r>
                        <a:rPr lang="en-US" sz="1200" dirty="0" smtClean="0"/>
                        <a:t>The</a:t>
                      </a:r>
                      <a:r>
                        <a:rPr lang="en-US" sz="1200" baseline="0" dirty="0" smtClean="0"/>
                        <a:t> paper solely focuses on the Conway’s Game of Life Algorithm. While this choice allows for a specific investigation into highly parallelizable problems, it limits the generalizability of the findings to other types of algorithms or workloads.</a:t>
                      </a:r>
                    </a:p>
                    <a:p>
                      <a:pPr marL="171450" indent="-171450">
                        <a:buFont typeface="Arial" panose="020B0604020202020204" pitchFamily="34" charset="0"/>
                        <a:buChar char="•"/>
                      </a:pPr>
                      <a:endParaRPr lang="en-US" sz="1200" baseline="0" dirty="0" smtClean="0"/>
                    </a:p>
                    <a:p>
                      <a:pPr marL="171450" indent="-171450">
                        <a:buFont typeface="Arial" panose="020B0604020202020204" pitchFamily="34" charset="0"/>
                        <a:buChar char="•"/>
                      </a:pPr>
                      <a:r>
                        <a:rPr lang="en-US" sz="1200" dirty="0" smtClean="0"/>
                        <a:t>The hardware implementation of Conway's Game of Life in Chisel may oversimplify the complexity of real-world FPGA designs. It uses a basic cell structure replicated across the entire grid, which may not fully represent the challenges and optimizations required for more complex algorithms or hardware designs.</a:t>
                      </a:r>
                      <a:endParaRPr lang="en-US" sz="1200" dirty="0"/>
                    </a:p>
                  </a:txBody>
                  <a:tcPr/>
                </a:tc>
                <a:extLst>
                  <a:ext uri="{0D108BD9-81ED-4DB2-BD59-A6C34878D82A}">
                    <a16:rowId xmlns:a16="http://schemas.microsoft.com/office/drawing/2014/main" val="385341930"/>
                  </a:ext>
                </a:extLst>
              </a:tr>
            </a:tbl>
          </a:graphicData>
        </a:graphic>
      </p:graphicFrame>
    </p:spTree>
    <p:extLst>
      <p:ext uri="{BB962C8B-B14F-4D97-AF65-F5344CB8AC3E}">
        <p14:creationId xmlns:p14="http://schemas.microsoft.com/office/powerpoint/2010/main" val="1604043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42959022"/>
              </p:ext>
            </p:extLst>
          </p:nvPr>
        </p:nvGraphicFramePr>
        <p:xfrm>
          <a:off x="838200" y="1507651"/>
          <a:ext cx="10515600" cy="5019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4197700466"/>
                    </a:ext>
                  </a:extLst>
                </a:gridCol>
                <a:gridCol w="2628900">
                  <a:extLst>
                    <a:ext uri="{9D8B030D-6E8A-4147-A177-3AD203B41FA5}">
                      <a16:colId xmlns:a16="http://schemas.microsoft.com/office/drawing/2014/main" val="496851693"/>
                    </a:ext>
                  </a:extLst>
                </a:gridCol>
                <a:gridCol w="2628900">
                  <a:extLst>
                    <a:ext uri="{9D8B030D-6E8A-4147-A177-3AD203B41FA5}">
                      <a16:colId xmlns:a16="http://schemas.microsoft.com/office/drawing/2014/main" val="917867607"/>
                    </a:ext>
                  </a:extLst>
                </a:gridCol>
                <a:gridCol w="2628900">
                  <a:extLst>
                    <a:ext uri="{9D8B030D-6E8A-4147-A177-3AD203B41FA5}">
                      <a16:colId xmlns:a16="http://schemas.microsoft.com/office/drawing/2014/main" val="1209253329"/>
                    </a:ext>
                  </a:extLst>
                </a:gridCol>
              </a:tblGrid>
              <a:tr h="370840">
                <a:tc>
                  <a:txBody>
                    <a:bodyPr/>
                    <a:lstStyle/>
                    <a:p>
                      <a:r>
                        <a:rPr lang="en-US" sz="1600" dirty="0" smtClean="0"/>
                        <a:t>Paper</a:t>
                      </a:r>
                      <a:endParaRPr lang="en-US" sz="1600" dirty="0"/>
                    </a:p>
                  </a:txBody>
                  <a:tcPr/>
                </a:tc>
                <a:tc>
                  <a:txBody>
                    <a:bodyPr/>
                    <a:lstStyle/>
                    <a:p>
                      <a:r>
                        <a:rPr lang="en-US" sz="1600" dirty="0" smtClean="0"/>
                        <a:t>Methodology</a:t>
                      </a:r>
                      <a:endParaRPr lang="en-US" sz="1600" dirty="0"/>
                    </a:p>
                  </a:txBody>
                  <a:tcPr/>
                </a:tc>
                <a:tc>
                  <a:txBody>
                    <a:bodyPr/>
                    <a:lstStyle/>
                    <a:p>
                      <a:r>
                        <a:rPr lang="en-US" sz="1600" dirty="0" smtClean="0"/>
                        <a:t>Results</a:t>
                      </a:r>
                      <a:endParaRPr lang="en-US" sz="1600" dirty="0"/>
                    </a:p>
                  </a:txBody>
                  <a:tcPr/>
                </a:tc>
                <a:tc>
                  <a:txBody>
                    <a:bodyPr/>
                    <a:lstStyle/>
                    <a:p>
                      <a:r>
                        <a:rPr lang="en-US" sz="1600" dirty="0" smtClean="0"/>
                        <a:t>Merits</a:t>
                      </a:r>
                      <a:r>
                        <a:rPr lang="en-US" sz="1600" baseline="0" dirty="0" smtClean="0"/>
                        <a:t> &amp; Demerits</a:t>
                      </a:r>
                      <a:endParaRPr lang="en-US" sz="1600" dirty="0"/>
                    </a:p>
                  </a:txBody>
                  <a:tcPr/>
                </a:tc>
                <a:extLst>
                  <a:ext uri="{0D108BD9-81ED-4DB2-BD59-A6C34878D82A}">
                    <a16:rowId xmlns:a16="http://schemas.microsoft.com/office/drawing/2014/main" val="4061007789"/>
                  </a:ext>
                </a:extLst>
              </a:tr>
              <a:tr h="370840">
                <a:tc>
                  <a:txBody>
                    <a:bodyPr/>
                    <a:lstStyle/>
                    <a:p>
                      <a:r>
                        <a:rPr lang="en-US" sz="1300" b="1" dirty="0" smtClean="0"/>
                        <a:t>Paper:</a:t>
                      </a:r>
                      <a:r>
                        <a:rPr lang="en-US" sz="1300" b="1" baseline="0" dirty="0" smtClean="0"/>
                        <a:t> </a:t>
                      </a:r>
                      <a:r>
                        <a:rPr lang="en-US" sz="1300" dirty="0" smtClean="0"/>
                        <a:t>DES encryption and decryption algorithm implementation based on FPGA</a:t>
                      </a:r>
                      <a:endParaRPr lang="en-US" sz="1300" b="1" baseline="0" dirty="0" smtClean="0"/>
                    </a:p>
                    <a:p>
                      <a:endParaRPr lang="en-US" sz="1300" b="0" dirty="0" smtClean="0"/>
                    </a:p>
                    <a:p>
                      <a:r>
                        <a:rPr lang="en-US" sz="1300" b="1" dirty="0" smtClean="0"/>
                        <a:t>Author:</a:t>
                      </a:r>
                      <a:r>
                        <a:rPr lang="en-US" sz="1300" b="1" baseline="0" dirty="0" smtClean="0"/>
                        <a:t> </a:t>
                      </a:r>
                      <a:r>
                        <a:rPr lang="en-US" sz="1300" dirty="0" err="1" smtClean="0"/>
                        <a:t>Subhi</a:t>
                      </a:r>
                      <a:r>
                        <a:rPr lang="en-US" sz="1300" dirty="0" smtClean="0"/>
                        <a:t> R. M. </a:t>
                      </a:r>
                      <a:r>
                        <a:rPr lang="en-US" sz="1300" dirty="0" err="1" smtClean="0"/>
                        <a:t>Zeebaree</a:t>
                      </a:r>
                      <a:r>
                        <a:rPr lang="en-US" sz="1300" dirty="0" smtClean="0"/>
                        <a:t> (2020)</a:t>
                      </a:r>
                      <a:endParaRPr lang="en-US" sz="1300" b="1" dirty="0" smtClean="0"/>
                    </a:p>
                    <a:p>
                      <a:endParaRPr lang="en-US" sz="1300" dirty="0" smtClean="0"/>
                    </a:p>
                    <a:p>
                      <a:endParaRPr lang="en-US" sz="1300" dirty="0" smtClean="0"/>
                    </a:p>
                    <a:p>
                      <a:endParaRPr lang="en-US" sz="1300" dirty="0" smtClean="0"/>
                    </a:p>
                    <a:p>
                      <a:endParaRPr lang="en-US" sz="1300" dirty="0"/>
                    </a:p>
                  </a:txBody>
                  <a:tcPr/>
                </a:tc>
                <a:tc>
                  <a:txBody>
                    <a:bodyPr/>
                    <a:lstStyle/>
                    <a:p>
                      <a:pPr marL="285750" indent="-285750">
                        <a:buFont typeface="Arial" panose="020B0604020202020204" pitchFamily="34" charset="0"/>
                        <a:buChar char="•"/>
                      </a:pPr>
                      <a:r>
                        <a:rPr lang="en-US" sz="1300" dirty="0" smtClean="0"/>
                        <a:t>Employed FPGA to analyze the time and logic resources needed to perform an encryption and decryption of the DES algorithm.</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Aimed to achieve high throughput and efficient computation of DES algorithms.</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Proposed</a:t>
                      </a:r>
                      <a:r>
                        <a:rPr lang="en-US" sz="1300" baseline="0" dirty="0" smtClean="0"/>
                        <a:t> and utilized a pipeline architecture with 16 stages to optimize performance in terms of throughput.</a:t>
                      </a:r>
                      <a:endParaRPr lang="en-US" sz="1300" dirty="0" smtClean="0"/>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Implemented the algorithms over XC3S500E Spartan-3E FPGA.</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err="1" smtClean="0"/>
                        <a:t>Utilzed</a:t>
                      </a:r>
                      <a:r>
                        <a:rPr lang="en-US" sz="1300" dirty="0" smtClean="0"/>
                        <a:t> Xilinx System Generator for designing the algorithms &amp; Xilinx ISE 10.1 for implementing the algorithms on the FPGA.</a:t>
                      </a:r>
                    </a:p>
                  </a:txBody>
                  <a:tcPr/>
                </a:tc>
                <a:tc>
                  <a:txBody>
                    <a:bodyPr/>
                    <a:lstStyle/>
                    <a:p>
                      <a:pPr marL="285750" indent="-285750">
                        <a:buFont typeface="Arial" panose="020B0604020202020204" pitchFamily="34" charset="0"/>
                        <a:buChar char="•"/>
                      </a:pPr>
                      <a:r>
                        <a:rPr lang="en-US" sz="1300" dirty="0" smtClean="0"/>
                        <a:t>Achieved a clock frequency of 167.448MHz for encryption and 167.870MHz for decryption.</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Attained a throughput of 10688Mbps for both encryption and decryption operations.</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Obtained efficient logic resource utilization, using only 3% of flip flop slices and 13% of LUTs</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However the design used 77% of Input-Output-Blocks (IOBs)</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The results demonstrated that the pipelining architecture effectively enhanced the speed and throughput of the DES algorithms on FPGA devices.</a:t>
                      </a:r>
                    </a:p>
                  </a:txBody>
                  <a:tcPr/>
                </a:tc>
                <a:tc>
                  <a:txBody>
                    <a:bodyPr/>
                    <a:lstStyle/>
                    <a:p>
                      <a:pPr marL="0" indent="0">
                        <a:buFont typeface="Arial" panose="020B0604020202020204" pitchFamily="34" charset="0"/>
                        <a:buNone/>
                      </a:pPr>
                      <a:r>
                        <a:rPr lang="en-US" sz="1300" b="1" dirty="0" smtClean="0"/>
                        <a:t>Merit:</a:t>
                      </a:r>
                    </a:p>
                    <a:p>
                      <a:pPr marL="285750" indent="-285750">
                        <a:buFont typeface="Arial" panose="020B0604020202020204" pitchFamily="34" charset="0"/>
                        <a:buChar char="•"/>
                      </a:pPr>
                      <a:r>
                        <a:rPr lang="en-US" sz="1300" dirty="0" smtClean="0"/>
                        <a:t>Obtained</a:t>
                      </a:r>
                      <a:r>
                        <a:rPr lang="en-US" sz="1300" baseline="0" dirty="0" smtClean="0"/>
                        <a:t> a high throughput while being resource efficient.</a:t>
                      </a:r>
                    </a:p>
                    <a:p>
                      <a:pPr marL="285750" indent="-285750">
                        <a:buFont typeface="Arial" panose="020B0604020202020204" pitchFamily="34" charset="0"/>
                        <a:buChar char="•"/>
                      </a:pPr>
                      <a:endParaRPr lang="en-US" sz="1300" dirty="0" smtClean="0"/>
                    </a:p>
                    <a:p>
                      <a:pPr marL="0" indent="0">
                        <a:buFont typeface="Arial" panose="020B0604020202020204" pitchFamily="34" charset="0"/>
                        <a:buNone/>
                      </a:pPr>
                      <a:r>
                        <a:rPr lang="en-US" sz="1300" b="1" dirty="0" smtClean="0"/>
                        <a:t>Demerit:</a:t>
                      </a:r>
                    </a:p>
                    <a:p>
                      <a:pPr marL="285750" indent="-285750">
                        <a:buFont typeface="Arial" panose="020B0604020202020204" pitchFamily="34" charset="0"/>
                        <a:buChar char="•"/>
                      </a:pPr>
                      <a:r>
                        <a:rPr lang="en-US" sz="1300" dirty="0" smtClean="0"/>
                        <a:t>Power Constraints: A high clock frequency indicates high power consumption; hence critical caution must be taken for very low-power applications</a:t>
                      </a:r>
                    </a:p>
                    <a:p>
                      <a:pPr marL="285750" indent="-285750">
                        <a:buFont typeface="Arial" panose="020B0604020202020204" pitchFamily="34" charset="0"/>
                        <a:buChar char="•"/>
                      </a:pPr>
                      <a:endParaRPr lang="en-US" sz="1300" dirty="0"/>
                    </a:p>
                  </a:txBody>
                  <a:tcPr/>
                </a:tc>
                <a:extLst>
                  <a:ext uri="{0D108BD9-81ED-4DB2-BD59-A6C34878D82A}">
                    <a16:rowId xmlns:a16="http://schemas.microsoft.com/office/drawing/2014/main" val="1453665581"/>
                  </a:ext>
                </a:extLst>
              </a:tr>
            </a:tbl>
          </a:graphicData>
        </a:graphic>
      </p:graphicFrame>
    </p:spTree>
    <p:extLst>
      <p:ext uri="{BB962C8B-B14F-4D97-AF65-F5344CB8AC3E}">
        <p14:creationId xmlns:p14="http://schemas.microsoft.com/office/powerpoint/2010/main" val="20454789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99876981"/>
              </p:ext>
            </p:extLst>
          </p:nvPr>
        </p:nvGraphicFramePr>
        <p:xfrm>
          <a:off x="1089270" y="1542197"/>
          <a:ext cx="10013460" cy="5003828"/>
        </p:xfrm>
        <a:graphic>
          <a:graphicData uri="http://schemas.openxmlformats.org/drawingml/2006/table">
            <a:tbl>
              <a:tblPr firstRow="1" bandRow="1">
                <a:tableStyleId>{5C22544A-7EE6-4342-B048-85BDC9FD1C3A}</a:tableStyleId>
              </a:tblPr>
              <a:tblGrid>
                <a:gridCol w="2503365">
                  <a:extLst>
                    <a:ext uri="{9D8B030D-6E8A-4147-A177-3AD203B41FA5}">
                      <a16:colId xmlns:a16="http://schemas.microsoft.com/office/drawing/2014/main" val="3000669133"/>
                    </a:ext>
                  </a:extLst>
                </a:gridCol>
                <a:gridCol w="2503365">
                  <a:extLst>
                    <a:ext uri="{9D8B030D-6E8A-4147-A177-3AD203B41FA5}">
                      <a16:colId xmlns:a16="http://schemas.microsoft.com/office/drawing/2014/main" val="980070370"/>
                    </a:ext>
                  </a:extLst>
                </a:gridCol>
                <a:gridCol w="2503365">
                  <a:extLst>
                    <a:ext uri="{9D8B030D-6E8A-4147-A177-3AD203B41FA5}">
                      <a16:colId xmlns:a16="http://schemas.microsoft.com/office/drawing/2014/main" val="741840173"/>
                    </a:ext>
                  </a:extLst>
                </a:gridCol>
                <a:gridCol w="2503365">
                  <a:extLst>
                    <a:ext uri="{9D8B030D-6E8A-4147-A177-3AD203B41FA5}">
                      <a16:colId xmlns:a16="http://schemas.microsoft.com/office/drawing/2014/main" val="2235509544"/>
                    </a:ext>
                  </a:extLst>
                </a:gridCol>
              </a:tblGrid>
              <a:tr h="355628">
                <a:tc>
                  <a:txBody>
                    <a:bodyPr/>
                    <a:lstStyle/>
                    <a:p>
                      <a:r>
                        <a:rPr lang="en-US" sz="1300" dirty="0" smtClean="0"/>
                        <a:t>Paper</a:t>
                      </a:r>
                      <a:endParaRPr lang="en-US" sz="1300" dirty="0"/>
                    </a:p>
                  </a:txBody>
                  <a:tcPr/>
                </a:tc>
                <a:tc>
                  <a:txBody>
                    <a:bodyPr/>
                    <a:lstStyle/>
                    <a:p>
                      <a:r>
                        <a:rPr lang="en-US" sz="1300" dirty="0" smtClean="0"/>
                        <a:t>Methodology</a:t>
                      </a:r>
                      <a:endParaRPr lang="en-US" sz="1300" dirty="0"/>
                    </a:p>
                  </a:txBody>
                  <a:tcPr/>
                </a:tc>
                <a:tc>
                  <a:txBody>
                    <a:bodyPr/>
                    <a:lstStyle/>
                    <a:p>
                      <a:r>
                        <a:rPr lang="en-US" sz="1300" dirty="0" smtClean="0"/>
                        <a:t>Results &amp;</a:t>
                      </a:r>
                      <a:r>
                        <a:rPr lang="en-US" sz="1300" baseline="0" dirty="0" smtClean="0"/>
                        <a:t> Analysis</a:t>
                      </a:r>
                      <a:endParaRPr lang="en-US" sz="1300" dirty="0"/>
                    </a:p>
                  </a:txBody>
                  <a:tcPr/>
                </a:tc>
                <a:tc>
                  <a:txBody>
                    <a:bodyPr/>
                    <a:lstStyle/>
                    <a:p>
                      <a:r>
                        <a:rPr lang="en-US" sz="1300" dirty="0" smtClean="0"/>
                        <a:t>Merits</a:t>
                      </a:r>
                      <a:r>
                        <a:rPr lang="en-US" sz="1300" baseline="0" dirty="0" smtClean="0"/>
                        <a:t> &amp; Demerits</a:t>
                      </a:r>
                      <a:endParaRPr lang="en-US" sz="1300" dirty="0"/>
                    </a:p>
                  </a:txBody>
                  <a:tcPr/>
                </a:tc>
                <a:extLst>
                  <a:ext uri="{0D108BD9-81ED-4DB2-BD59-A6C34878D82A}">
                    <a16:rowId xmlns:a16="http://schemas.microsoft.com/office/drawing/2014/main" val="3294556165"/>
                  </a:ext>
                </a:extLst>
              </a:tr>
              <a:tr h="4589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smtClean="0"/>
                        <a:t>Title: </a:t>
                      </a:r>
                      <a:r>
                        <a:rPr lang="en-US" sz="1400" dirty="0" smtClean="0"/>
                        <a:t>A FPGA Implementation of Simplified Data Encryption Standard Using VHDL</a:t>
                      </a:r>
                    </a:p>
                    <a:p>
                      <a:endParaRPr lang="en-US" sz="1300" dirty="0" smtClean="0"/>
                    </a:p>
                    <a:p>
                      <a:r>
                        <a:rPr lang="en-US" sz="1400" b="1" dirty="0" smtClean="0"/>
                        <a:t>Authors</a:t>
                      </a:r>
                      <a:r>
                        <a:rPr lang="en-US" sz="1400" dirty="0" smtClean="0"/>
                        <a:t>:</a:t>
                      </a:r>
                      <a:r>
                        <a:rPr lang="en-US" sz="1300" dirty="0" smtClean="0"/>
                        <a:t> </a:t>
                      </a:r>
                      <a:r>
                        <a:rPr lang="en-US" sz="1400" dirty="0" smtClean="0">
                          <a:ea typeface="+mn-lt"/>
                          <a:cs typeface="+mn-lt"/>
                        </a:rPr>
                        <a:t>Mohammed, Salim. (2022)</a:t>
                      </a:r>
                      <a:endParaRPr lang="en-US" sz="1300" dirty="0" smtClean="0"/>
                    </a:p>
                  </a:txBody>
                  <a:tcPr/>
                </a:tc>
                <a:tc>
                  <a:txBody>
                    <a:bodyPr/>
                    <a:lstStyle/>
                    <a:p>
                      <a:pPr marL="285750" indent="-285750">
                        <a:buFont typeface="Arial" panose="020B0604020202020204" pitchFamily="34" charset="0"/>
                        <a:buChar char="•"/>
                      </a:pPr>
                      <a:r>
                        <a:rPr lang="en-US" sz="1300" dirty="0" smtClean="0"/>
                        <a:t>Reduce complexity and the number of logic elements used in the design to improve throughput and reduce latency.</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To improve the throughput, they employed an 8-bit plaintext and a 10-bit</a:t>
                      </a:r>
                      <a:r>
                        <a:rPr lang="en-US" sz="1300" baseline="0" dirty="0" smtClean="0"/>
                        <a:t> key</a:t>
                      </a:r>
                      <a:r>
                        <a:rPr lang="en-US" sz="1300" dirty="0" smtClean="0"/>
                        <a:t> for the encryption</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Utilized </a:t>
                      </a:r>
                      <a:r>
                        <a:rPr lang="en-US" sz="1300" dirty="0" err="1" smtClean="0"/>
                        <a:t>Quartus</a:t>
                      </a:r>
                      <a:r>
                        <a:rPr lang="en-US" sz="1300" dirty="0" smtClean="0"/>
                        <a:t> II software environment for synthesis, compilation, and implementation of the S-DES design on Altera Cyclone IV 4CX150 FPGA device.</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Employed </a:t>
                      </a:r>
                      <a:r>
                        <a:rPr lang="en-US" sz="1300" dirty="0" err="1" smtClean="0"/>
                        <a:t>Quartus</a:t>
                      </a:r>
                      <a:r>
                        <a:rPr lang="en-US" sz="1300" dirty="0" smtClean="0"/>
                        <a:t> II Simulator for RTL-level simulation of the S-DES algorithm to validate functionality</a:t>
                      </a:r>
                    </a:p>
                  </a:txBody>
                  <a:tcPr/>
                </a:tc>
                <a:tc>
                  <a:txBody>
                    <a:bodyPr/>
                    <a:lstStyle/>
                    <a:p>
                      <a:pPr marL="171450" indent="-171450">
                        <a:buFont typeface="Arial" panose="020B0604020202020204" pitchFamily="34" charset="0"/>
                        <a:buChar char="•"/>
                      </a:pPr>
                      <a:r>
                        <a:rPr lang="en-US" sz="1300" dirty="0" smtClean="0"/>
                        <a:t>This design obtained yielded efficient utilization of the FPGA's resources</a:t>
                      </a:r>
                    </a:p>
                    <a:p>
                      <a:pPr marL="171450" indent="-171450">
                        <a:buFont typeface="Arial" panose="020B0604020202020204" pitchFamily="34" charset="0"/>
                        <a:buChar char="•"/>
                      </a:pPr>
                      <a:endParaRPr lang="en-US" sz="1300" dirty="0" smtClean="0"/>
                    </a:p>
                    <a:p>
                      <a:pPr marL="171450" indent="-171450">
                        <a:buFont typeface="Arial" panose="020B0604020202020204" pitchFamily="34" charset="0"/>
                        <a:buChar char="•"/>
                      </a:pPr>
                      <a:r>
                        <a:rPr lang="en-US" sz="1300" dirty="0" smtClean="0"/>
                        <a:t>They employed only 32 logic elements (&lt;1% of the board's total logic elements)</a:t>
                      </a:r>
                    </a:p>
                    <a:p>
                      <a:pPr marL="171450" indent="-171450">
                        <a:buFont typeface="Arial" panose="020B0604020202020204" pitchFamily="34" charset="0"/>
                        <a:buChar char="•"/>
                      </a:pPr>
                      <a:endParaRPr lang="en-US" sz="1300" dirty="0" smtClean="0"/>
                    </a:p>
                    <a:p>
                      <a:pPr marL="171450" indent="-171450">
                        <a:buFont typeface="Arial" panose="020B0604020202020204" pitchFamily="34" charset="0"/>
                        <a:buChar char="•"/>
                      </a:pPr>
                      <a:r>
                        <a:rPr lang="en-US" sz="1300" dirty="0" smtClean="0"/>
                        <a:t>They also used 42 pins (8% of the board's total I/O pins)</a:t>
                      </a:r>
                    </a:p>
                  </a:txBody>
                  <a:tcPr/>
                </a:tc>
                <a:tc>
                  <a:txBody>
                    <a:bodyPr/>
                    <a:lstStyle/>
                    <a:p>
                      <a:pPr marL="0" indent="0">
                        <a:buFont typeface="Arial" panose="020B0604020202020204" pitchFamily="34" charset="0"/>
                        <a:buNone/>
                      </a:pPr>
                      <a:r>
                        <a:rPr lang="en-US" sz="1300" b="1" dirty="0" smtClean="0"/>
                        <a:t>Merits: </a:t>
                      </a:r>
                    </a:p>
                    <a:p>
                      <a:pPr marL="285750" indent="-285750">
                        <a:buFont typeface="Arial" panose="020B0604020202020204" pitchFamily="34" charset="0"/>
                        <a:buChar char="•"/>
                      </a:pPr>
                      <a:r>
                        <a:rPr lang="en-US" sz="1300" b="0" dirty="0" smtClean="0"/>
                        <a:t>Power</a:t>
                      </a:r>
                      <a:r>
                        <a:rPr lang="en-US" sz="1300" b="0" baseline="0" dirty="0" smtClean="0"/>
                        <a:t> consumption for this design would be low given the small amount of resource needed</a:t>
                      </a:r>
                    </a:p>
                    <a:p>
                      <a:pPr marL="285750" indent="-285750">
                        <a:buFont typeface="Arial" panose="020B0604020202020204" pitchFamily="34" charset="0"/>
                        <a:buChar char="•"/>
                      </a:pPr>
                      <a:endParaRPr lang="en-US" sz="1300" b="0" baseline="0" dirty="0" smtClean="0"/>
                    </a:p>
                    <a:p>
                      <a:pPr marL="0" indent="0">
                        <a:buFont typeface="Arial" panose="020B0604020202020204" pitchFamily="34" charset="0"/>
                        <a:buNone/>
                      </a:pPr>
                      <a:r>
                        <a:rPr lang="en-US" sz="1300" b="1" baseline="0" dirty="0" smtClean="0"/>
                        <a:t>Demerits: </a:t>
                      </a:r>
                    </a:p>
                    <a:p>
                      <a:pPr marL="285750" indent="-285750">
                        <a:buFont typeface="Arial" panose="020B0604020202020204" pitchFamily="34" charset="0"/>
                        <a:buChar char="•"/>
                      </a:pPr>
                      <a:r>
                        <a:rPr lang="en-US" sz="1300" b="0" baseline="0" dirty="0" smtClean="0"/>
                        <a:t>The small key size make the algorithm vulnerable to brute force attacks</a:t>
                      </a:r>
                    </a:p>
                  </a:txBody>
                  <a:tcPr/>
                </a:tc>
                <a:extLst>
                  <a:ext uri="{0D108BD9-81ED-4DB2-BD59-A6C34878D82A}">
                    <a16:rowId xmlns:a16="http://schemas.microsoft.com/office/drawing/2014/main" val="385341930"/>
                  </a:ext>
                </a:extLst>
              </a:tr>
            </a:tbl>
          </a:graphicData>
        </a:graphic>
      </p:graphicFrame>
    </p:spTree>
    <p:extLst>
      <p:ext uri="{BB962C8B-B14F-4D97-AF65-F5344CB8AC3E}">
        <p14:creationId xmlns:p14="http://schemas.microsoft.com/office/powerpoint/2010/main" val="8830203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03735139"/>
              </p:ext>
            </p:extLst>
          </p:nvPr>
        </p:nvGraphicFramePr>
        <p:xfrm>
          <a:off x="1089270" y="1542197"/>
          <a:ext cx="10013460" cy="5003828"/>
        </p:xfrm>
        <a:graphic>
          <a:graphicData uri="http://schemas.openxmlformats.org/drawingml/2006/table">
            <a:tbl>
              <a:tblPr firstRow="1" bandRow="1">
                <a:tableStyleId>{5C22544A-7EE6-4342-B048-85BDC9FD1C3A}</a:tableStyleId>
              </a:tblPr>
              <a:tblGrid>
                <a:gridCol w="2503365">
                  <a:extLst>
                    <a:ext uri="{9D8B030D-6E8A-4147-A177-3AD203B41FA5}">
                      <a16:colId xmlns:a16="http://schemas.microsoft.com/office/drawing/2014/main" val="3000669133"/>
                    </a:ext>
                  </a:extLst>
                </a:gridCol>
                <a:gridCol w="2503365">
                  <a:extLst>
                    <a:ext uri="{9D8B030D-6E8A-4147-A177-3AD203B41FA5}">
                      <a16:colId xmlns:a16="http://schemas.microsoft.com/office/drawing/2014/main" val="980070370"/>
                    </a:ext>
                  </a:extLst>
                </a:gridCol>
                <a:gridCol w="2503365">
                  <a:extLst>
                    <a:ext uri="{9D8B030D-6E8A-4147-A177-3AD203B41FA5}">
                      <a16:colId xmlns:a16="http://schemas.microsoft.com/office/drawing/2014/main" val="741840173"/>
                    </a:ext>
                  </a:extLst>
                </a:gridCol>
                <a:gridCol w="2503365">
                  <a:extLst>
                    <a:ext uri="{9D8B030D-6E8A-4147-A177-3AD203B41FA5}">
                      <a16:colId xmlns:a16="http://schemas.microsoft.com/office/drawing/2014/main" val="2235509544"/>
                    </a:ext>
                  </a:extLst>
                </a:gridCol>
              </a:tblGrid>
              <a:tr h="355628">
                <a:tc>
                  <a:txBody>
                    <a:bodyPr/>
                    <a:lstStyle/>
                    <a:p>
                      <a:r>
                        <a:rPr lang="en-US" sz="1300" dirty="0" smtClean="0"/>
                        <a:t>Paper</a:t>
                      </a:r>
                      <a:endParaRPr lang="en-US" sz="1300" dirty="0"/>
                    </a:p>
                  </a:txBody>
                  <a:tcPr/>
                </a:tc>
                <a:tc>
                  <a:txBody>
                    <a:bodyPr/>
                    <a:lstStyle/>
                    <a:p>
                      <a:r>
                        <a:rPr lang="en-US" sz="1300" dirty="0" smtClean="0"/>
                        <a:t>Methodology</a:t>
                      </a:r>
                      <a:endParaRPr lang="en-US" sz="1300" dirty="0"/>
                    </a:p>
                  </a:txBody>
                  <a:tcPr/>
                </a:tc>
                <a:tc>
                  <a:txBody>
                    <a:bodyPr/>
                    <a:lstStyle/>
                    <a:p>
                      <a:r>
                        <a:rPr lang="en-US" sz="1300" dirty="0" smtClean="0"/>
                        <a:t>Results &amp;</a:t>
                      </a:r>
                      <a:r>
                        <a:rPr lang="en-US" sz="1300" baseline="0" dirty="0" smtClean="0"/>
                        <a:t> Analysis</a:t>
                      </a:r>
                      <a:endParaRPr lang="en-US" sz="1300" dirty="0"/>
                    </a:p>
                  </a:txBody>
                  <a:tcPr/>
                </a:tc>
                <a:tc>
                  <a:txBody>
                    <a:bodyPr/>
                    <a:lstStyle/>
                    <a:p>
                      <a:r>
                        <a:rPr lang="en-US" sz="1300" dirty="0" smtClean="0"/>
                        <a:t>Merits</a:t>
                      </a:r>
                      <a:r>
                        <a:rPr lang="en-US" sz="1300" baseline="0" dirty="0" smtClean="0"/>
                        <a:t> &amp; Demerits</a:t>
                      </a:r>
                      <a:endParaRPr lang="en-US" sz="1300" dirty="0"/>
                    </a:p>
                  </a:txBody>
                  <a:tcPr/>
                </a:tc>
                <a:extLst>
                  <a:ext uri="{0D108BD9-81ED-4DB2-BD59-A6C34878D82A}">
                    <a16:rowId xmlns:a16="http://schemas.microsoft.com/office/drawing/2014/main" val="3294556165"/>
                  </a:ext>
                </a:extLst>
              </a:tr>
              <a:tr h="4589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smtClean="0"/>
                        <a:t>Title: </a:t>
                      </a:r>
                      <a:r>
                        <a:rPr lang="en-US" sz="1400" dirty="0" smtClean="0"/>
                        <a:t>Analyzing of Modified DES-64 Algorithm for Securing the Data on File Storage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smtClean="0"/>
                    </a:p>
                    <a:p>
                      <a:r>
                        <a:rPr lang="en-US" sz="1400" b="1" dirty="0" smtClean="0"/>
                        <a:t>Authors</a:t>
                      </a:r>
                      <a:r>
                        <a:rPr lang="en-US" sz="1400" dirty="0" smtClean="0"/>
                        <a:t>:</a:t>
                      </a:r>
                      <a:r>
                        <a:rPr lang="en-US" sz="1300" dirty="0" smtClean="0"/>
                        <a:t> </a:t>
                      </a:r>
                      <a:r>
                        <a:rPr lang="en-US" sz="1400" dirty="0" err="1" smtClean="0"/>
                        <a:t>Nurjaman</a:t>
                      </a:r>
                      <a:r>
                        <a:rPr lang="en-US" sz="1400" dirty="0" smtClean="0"/>
                        <a:t>, </a:t>
                      </a:r>
                      <a:r>
                        <a:rPr lang="en-US" sz="1400" dirty="0" err="1" smtClean="0"/>
                        <a:t>Asep</a:t>
                      </a:r>
                      <a:r>
                        <a:rPr lang="en-US" sz="1400" dirty="0" smtClean="0"/>
                        <a:t> &amp; Putra, </a:t>
                      </a:r>
                      <a:r>
                        <a:rPr lang="en-US" sz="1400" dirty="0" err="1" smtClean="0"/>
                        <a:t>Kurnia</a:t>
                      </a:r>
                      <a:r>
                        <a:rPr lang="en-US" sz="1400" dirty="0" smtClean="0"/>
                        <a:t>. (2024)</a:t>
                      </a:r>
                      <a:endParaRPr lang="en-US" sz="1300" dirty="0" smtClean="0"/>
                    </a:p>
                  </a:txBody>
                  <a:tcPr/>
                </a:tc>
                <a:tc>
                  <a:txBody>
                    <a:bodyPr/>
                    <a:lstStyle/>
                    <a:p>
                      <a:pPr marL="285750" indent="-285750">
                        <a:buFont typeface="Arial" panose="020B0604020202020204" pitchFamily="34" charset="0"/>
                        <a:buChar char="•"/>
                      </a:pPr>
                      <a:r>
                        <a:rPr lang="en-US" sz="1300" dirty="0" smtClean="0"/>
                        <a:t>Implemented modifications to the S-Box and P-Box sections of the DES-64 algorithm to increase complexity and improve immunity against attacks.</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Conducted tests to measure the avalanche effect and randomness of the modified DES algorithm compared to the standard DES.</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Utilized a hash function to generate keys for encryption and decryption processes.</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err="1" smtClean="0"/>
                        <a:t>Cryptool</a:t>
                      </a:r>
                      <a:r>
                        <a:rPr lang="en-US" sz="1300" dirty="0" smtClean="0"/>
                        <a:t> 1.4.3 software was employed for conducting randomness tests and evaluating the avalanche effect of the modified DES algorithm.</a:t>
                      </a:r>
                    </a:p>
                  </a:txBody>
                  <a:tcPr/>
                </a:tc>
                <a:tc>
                  <a:txBody>
                    <a:bodyPr/>
                    <a:lstStyle/>
                    <a:p>
                      <a:pPr marL="171450" indent="-171450">
                        <a:buFont typeface="Arial" panose="020B0604020202020204" pitchFamily="34" charset="0"/>
                        <a:buChar char="•"/>
                      </a:pPr>
                      <a:r>
                        <a:rPr lang="en-US" sz="1300" dirty="0" smtClean="0"/>
                        <a:t>the modified algorithm with S-Box and P-Box modifications dependent on the key yielded an avalanche effect of 51.56%.</a:t>
                      </a:r>
                    </a:p>
                    <a:p>
                      <a:pPr marL="171450" indent="-171450">
                        <a:buFont typeface="Arial" panose="020B0604020202020204" pitchFamily="34" charset="0"/>
                        <a:buChar char="•"/>
                      </a:pPr>
                      <a:endParaRPr lang="en-US" sz="1300" dirty="0" smtClean="0"/>
                    </a:p>
                    <a:p>
                      <a:pPr marL="171450" indent="-171450">
                        <a:buFont typeface="Arial" panose="020B0604020202020204" pitchFamily="34" charset="0"/>
                        <a:buChar char="•"/>
                      </a:pPr>
                      <a:r>
                        <a:rPr lang="en-US" sz="1300" dirty="0" smtClean="0"/>
                        <a:t>The randomness tests conducted using </a:t>
                      </a:r>
                      <a:r>
                        <a:rPr lang="en-US" sz="1300" dirty="0" err="1" smtClean="0"/>
                        <a:t>Cryptool</a:t>
                      </a:r>
                      <a:r>
                        <a:rPr lang="en-US" sz="1300" dirty="0" smtClean="0"/>
                        <a:t> 1.4.3 software showed that the modified DES-64 algorithm passed the five basic tests for randomness: Frequency, Long Run, Poker, Run, and Serial</a:t>
                      </a:r>
                    </a:p>
                    <a:p>
                      <a:pPr marL="171450" indent="-171450">
                        <a:buFont typeface="Arial" panose="020B0604020202020204" pitchFamily="34" charset="0"/>
                        <a:buChar char="•"/>
                      </a:pPr>
                      <a:endParaRPr lang="en-US" sz="1300" dirty="0" smtClean="0"/>
                    </a:p>
                    <a:p>
                      <a:pPr marL="171450" indent="-171450">
                        <a:buFont typeface="Arial" panose="020B0604020202020204" pitchFamily="34" charset="0"/>
                        <a:buChar char="•"/>
                      </a:pPr>
                      <a:r>
                        <a:rPr lang="en-US" sz="1300" dirty="0" smtClean="0"/>
                        <a:t>The encryption process resulted in varying file sizes, depending on whether compression techniques were employed. Additionally, the processing time for encryption increased with larger file sizes due to the complexity of the modified DES algorithm.</a:t>
                      </a:r>
                    </a:p>
                  </a:txBody>
                  <a:tcPr/>
                </a:tc>
                <a:tc>
                  <a:txBody>
                    <a:bodyPr/>
                    <a:lstStyle/>
                    <a:p>
                      <a:pPr marL="0" indent="0">
                        <a:buFont typeface="Arial" panose="020B0604020202020204" pitchFamily="34" charset="0"/>
                        <a:buNone/>
                      </a:pPr>
                      <a:r>
                        <a:rPr lang="en-US" sz="1300" b="1" dirty="0" smtClean="0"/>
                        <a:t>Merits: </a:t>
                      </a:r>
                    </a:p>
                    <a:p>
                      <a:pPr marL="285750" indent="-285750">
                        <a:buFont typeface="Arial" panose="020B0604020202020204" pitchFamily="34" charset="0"/>
                        <a:buChar char="•"/>
                      </a:pPr>
                      <a:r>
                        <a:rPr lang="en-US" sz="1300" b="0" dirty="0" smtClean="0"/>
                        <a:t>Enhanced Security: Modifications increase complexity and immunity against attacks, enhancing data security.</a:t>
                      </a:r>
                    </a:p>
                    <a:p>
                      <a:pPr marL="285750" indent="-285750">
                        <a:buFont typeface="Arial" panose="020B0604020202020204" pitchFamily="34" charset="0"/>
                        <a:buChar char="•"/>
                      </a:pPr>
                      <a:r>
                        <a:rPr lang="en-US" sz="1300" b="0" dirty="0" smtClean="0"/>
                        <a:t>Improved Avalanche Effect: Significant changes in </a:t>
                      </a:r>
                      <a:r>
                        <a:rPr lang="en-US" sz="1300" b="0" dirty="0" err="1" smtClean="0"/>
                        <a:t>ciphertext</a:t>
                      </a:r>
                      <a:r>
                        <a:rPr lang="en-US" sz="1300" b="0" dirty="0" smtClean="0"/>
                        <a:t> with minor alterations in plaintext or key enhance difficulty for attackers.</a:t>
                      </a:r>
                    </a:p>
                    <a:p>
                      <a:pPr marL="285750" indent="-285750">
                        <a:buFont typeface="Arial" panose="020B0604020202020204" pitchFamily="34" charset="0"/>
                        <a:buChar char="•"/>
                      </a:pPr>
                      <a:endParaRPr lang="en-US" sz="1300" b="0" dirty="0" smtClean="0"/>
                    </a:p>
                    <a:p>
                      <a:pPr marL="0" indent="0">
                        <a:buFont typeface="Arial" panose="020B0604020202020204" pitchFamily="34" charset="0"/>
                        <a:buNone/>
                      </a:pPr>
                      <a:r>
                        <a:rPr lang="en-US" sz="1300" b="1" dirty="0" smtClean="0"/>
                        <a:t>Demerits:</a:t>
                      </a:r>
                      <a:r>
                        <a:rPr lang="en-US" sz="1300" b="1" baseline="0" dirty="0" smtClean="0"/>
                        <a:t> </a:t>
                      </a:r>
                    </a:p>
                    <a:p>
                      <a:pPr marL="285750" indent="-285750">
                        <a:buFont typeface="Arial" panose="020B0604020202020204" pitchFamily="34" charset="0"/>
                        <a:buChar char="•"/>
                      </a:pPr>
                      <a:r>
                        <a:rPr lang="en-US" sz="1300" b="0" dirty="0" smtClean="0"/>
                        <a:t>Increased Processing Time: Complexity may lead to longer processing times, impacting system performance.</a:t>
                      </a:r>
                    </a:p>
                  </a:txBody>
                  <a:tcPr/>
                </a:tc>
                <a:extLst>
                  <a:ext uri="{0D108BD9-81ED-4DB2-BD59-A6C34878D82A}">
                    <a16:rowId xmlns:a16="http://schemas.microsoft.com/office/drawing/2014/main" val="385341930"/>
                  </a:ext>
                </a:extLst>
              </a:tr>
            </a:tbl>
          </a:graphicData>
        </a:graphic>
      </p:graphicFrame>
    </p:spTree>
    <p:extLst>
      <p:ext uri="{BB962C8B-B14F-4D97-AF65-F5344CB8AC3E}">
        <p14:creationId xmlns:p14="http://schemas.microsoft.com/office/powerpoint/2010/main" val="19902670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grpSp>
        <p:nvGrpSpPr>
          <p:cNvPr id="31" name="Group 30"/>
          <p:cNvGrpSpPr/>
          <p:nvPr/>
        </p:nvGrpSpPr>
        <p:grpSpPr>
          <a:xfrm>
            <a:off x="838200" y="2025976"/>
            <a:ext cx="10515600" cy="1600283"/>
            <a:chOff x="838200" y="2405038"/>
            <a:chExt cx="10515600" cy="1600283"/>
          </a:xfrm>
        </p:grpSpPr>
        <p:grpSp>
          <p:nvGrpSpPr>
            <p:cNvPr id="26" name="Group 25"/>
            <p:cNvGrpSpPr/>
            <p:nvPr/>
          </p:nvGrpSpPr>
          <p:grpSpPr>
            <a:xfrm>
              <a:off x="838200" y="2405038"/>
              <a:ext cx="8349021" cy="1600283"/>
              <a:chOff x="838200" y="2656884"/>
              <a:chExt cx="8349021" cy="1600283"/>
            </a:xfrm>
          </p:grpSpPr>
          <p:sp>
            <p:nvSpPr>
              <p:cNvPr id="4" name="Flowchart: Terminator 3"/>
              <p:cNvSpPr/>
              <p:nvPr/>
            </p:nvSpPr>
            <p:spPr>
              <a:xfrm>
                <a:off x="838200" y="3184071"/>
                <a:ext cx="1228298" cy="54591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Plain Text</a:t>
                </a:r>
                <a:endParaRPr lang="en-US" dirty="0"/>
              </a:p>
            </p:txBody>
          </p:sp>
          <p:sp>
            <p:nvSpPr>
              <p:cNvPr id="8" name="Flowchart: Terminator 7"/>
              <p:cNvSpPr/>
              <p:nvPr/>
            </p:nvSpPr>
            <p:spPr>
              <a:xfrm>
                <a:off x="7829269" y="3184071"/>
                <a:ext cx="1357952" cy="54591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Cipher Text</a:t>
                </a:r>
                <a:endParaRPr lang="en-US" dirty="0"/>
              </a:p>
            </p:txBody>
          </p:sp>
          <p:grpSp>
            <p:nvGrpSpPr>
              <p:cNvPr id="11" name="Group 10"/>
              <p:cNvGrpSpPr/>
              <p:nvPr/>
            </p:nvGrpSpPr>
            <p:grpSpPr>
              <a:xfrm>
                <a:off x="3506339" y="2656884"/>
                <a:ext cx="2883089" cy="1600283"/>
                <a:chOff x="3875964" y="2094930"/>
                <a:chExt cx="3179929" cy="2333767"/>
              </a:xfrm>
            </p:grpSpPr>
            <p:grpSp>
              <p:nvGrpSpPr>
                <p:cNvPr id="7" name="Group 6"/>
                <p:cNvGrpSpPr/>
                <p:nvPr/>
              </p:nvGrpSpPr>
              <p:grpSpPr>
                <a:xfrm>
                  <a:off x="3875964" y="2094930"/>
                  <a:ext cx="3179929" cy="2333767"/>
                  <a:chOff x="3725838" y="2094931"/>
                  <a:chExt cx="3179929" cy="2333767"/>
                </a:xfrm>
              </p:grpSpPr>
              <p:sp>
                <p:nvSpPr>
                  <p:cNvPr id="5" name="Flowchart: Process 4"/>
                  <p:cNvSpPr/>
                  <p:nvPr/>
                </p:nvSpPr>
                <p:spPr>
                  <a:xfrm>
                    <a:off x="3725838" y="2094931"/>
                    <a:ext cx="3179929" cy="2333767"/>
                  </a:xfrm>
                  <a:prstGeom prst="flowChartProces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4806103" y="3362249"/>
                    <a:ext cx="1028471" cy="842615"/>
                  </a:xfrm>
                  <a:prstGeom prst="roundRect">
                    <a:avLst>
                      <a:gd name="adj" fmla="val 34754"/>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a:t>
                    </a:r>
                    <a:endParaRPr lang="en-US" dirty="0"/>
                  </a:p>
                </p:txBody>
              </p:sp>
            </p:grpSp>
            <p:sp>
              <p:nvSpPr>
                <p:cNvPr id="9" name="TextBox 8"/>
                <p:cNvSpPr txBox="1"/>
                <p:nvPr/>
              </p:nvSpPr>
              <p:spPr>
                <a:xfrm>
                  <a:off x="3875964" y="3930134"/>
                  <a:ext cx="798395" cy="369332"/>
                </a:xfrm>
                <a:prstGeom prst="rect">
                  <a:avLst/>
                </a:prstGeom>
                <a:noFill/>
              </p:spPr>
              <p:txBody>
                <a:bodyPr wrap="square" rtlCol="0">
                  <a:spAutoFit/>
                </a:bodyPr>
                <a:lstStyle/>
                <a:p>
                  <a:r>
                    <a:rPr lang="en-US" dirty="0" smtClean="0"/>
                    <a:t>FPGA</a:t>
                  </a:r>
                  <a:endParaRPr lang="en-US" dirty="0"/>
                </a:p>
              </p:txBody>
            </p:sp>
          </p:grpSp>
          <p:sp>
            <p:nvSpPr>
              <p:cNvPr id="10" name="Right Arrow 9"/>
              <p:cNvSpPr/>
              <p:nvPr/>
            </p:nvSpPr>
            <p:spPr>
              <a:xfrm>
                <a:off x="2281451" y="3248898"/>
                <a:ext cx="1009935" cy="416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6604381" y="3248898"/>
                <a:ext cx="1009935" cy="416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p:cNvSpPr txBox="1"/>
            <p:nvPr/>
          </p:nvSpPr>
          <p:spPr>
            <a:xfrm>
              <a:off x="9525000" y="3205505"/>
              <a:ext cx="1828800" cy="646331"/>
            </a:xfrm>
            <a:prstGeom prst="rect">
              <a:avLst/>
            </a:prstGeom>
            <a:noFill/>
          </p:spPr>
          <p:txBody>
            <a:bodyPr wrap="square" rtlCol="0">
              <a:spAutoFit/>
            </a:bodyPr>
            <a:lstStyle/>
            <a:p>
              <a:r>
                <a:rPr lang="en-US" dirty="0" smtClean="0"/>
                <a:t>ENCRYPTION</a:t>
              </a:r>
            </a:p>
            <a:p>
              <a:r>
                <a:rPr lang="en-US" dirty="0" smtClean="0"/>
                <a:t>BLOCK DIAGRAM</a:t>
              </a:r>
              <a:endParaRPr lang="en-US" dirty="0"/>
            </a:p>
          </p:txBody>
        </p:sp>
      </p:grpSp>
      <p:grpSp>
        <p:nvGrpSpPr>
          <p:cNvPr id="32" name="Group 31"/>
          <p:cNvGrpSpPr/>
          <p:nvPr/>
        </p:nvGrpSpPr>
        <p:grpSpPr>
          <a:xfrm>
            <a:off x="838200" y="4244935"/>
            <a:ext cx="10609432" cy="1909989"/>
            <a:chOff x="838200" y="4463593"/>
            <a:chExt cx="10609432" cy="1909989"/>
          </a:xfrm>
        </p:grpSpPr>
        <p:grpSp>
          <p:nvGrpSpPr>
            <p:cNvPr id="30" name="Group 29"/>
            <p:cNvGrpSpPr/>
            <p:nvPr/>
          </p:nvGrpSpPr>
          <p:grpSpPr>
            <a:xfrm>
              <a:off x="838200" y="4463593"/>
              <a:ext cx="8565679" cy="1667037"/>
              <a:chOff x="621542" y="4475873"/>
              <a:chExt cx="8565679" cy="1667037"/>
            </a:xfrm>
          </p:grpSpPr>
          <p:sp>
            <p:nvSpPr>
              <p:cNvPr id="16" name="Flowchart: Terminator 15"/>
              <p:cNvSpPr/>
              <p:nvPr/>
            </p:nvSpPr>
            <p:spPr>
              <a:xfrm>
                <a:off x="621542" y="5024689"/>
                <a:ext cx="1443251" cy="545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Cipher Text</a:t>
                </a:r>
                <a:endParaRPr lang="en-US" dirty="0"/>
              </a:p>
            </p:txBody>
          </p:sp>
          <p:sp>
            <p:nvSpPr>
              <p:cNvPr id="17" name="Flowchart: Terminator 16"/>
              <p:cNvSpPr/>
              <p:nvPr/>
            </p:nvSpPr>
            <p:spPr>
              <a:xfrm>
                <a:off x="7829269" y="5003060"/>
                <a:ext cx="1357952" cy="54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Plain Text</a:t>
                </a:r>
                <a:endParaRPr lang="en-US" dirty="0"/>
              </a:p>
            </p:txBody>
          </p:sp>
          <p:grpSp>
            <p:nvGrpSpPr>
              <p:cNvPr id="18" name="Group 17"/>
              <p:cNvGrpSpPr/>
              <p:nvPr/>
            </p:nvGrpSpPr>
            <p:grpSpPr>
              <a:xfrm>
                <a:off x="3506339" y="4475873"/>
                <a:ext cx="2883089" cy="1667037"/>
                <a:chOff x="3875964" y="2094930"/>
                <a:chExt cx="3179929" cy="2431118"/>
              </a:xfrm>
            </p:grpSpPr>
            <p:grpSp>
              <p:nvGrpSpPr>
                <p:cNvPr id="21" name="Group 20"/>
                <p:cNvGrpSpPr/>
                <p:nvPr/>
              </p:nvGrpSpPr>
              <p:grpSpPr>
                <a:xfrm>
                  <a:off x="3875964" y="2094930"/>
                  <a:ext cx="3179929" cy="2333767"/>
                  <a:chOff x="3725838" y="2094931"/>
                  <a:chExt cx="3179929" cy="2333767"/>
                </a:xfrm>
              </p:grpSpPr>
              <p:sp>
                <p:nvSpPr>
                  <p:cNvPr id="23" name="Flowchart: Process 22"/>
                  <p:cNvSpPr/>
                  <p:nvPr/>
                </p:nvSpPr>
                <p:spPr>
                  <a:xfrm>
                    <a:off x="3725838" y="2094931"/>
                    <a:ext cx="3179929" cy="23337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Data 23"/>
                  <p:cNvSpPr/>
                  <p:nvPr/>
                </p:nvSpPr>
                <p:spPr>
                  <a:xfrm>
                    <a:off x="4199907" y="2199503"/>
                    <a:ext cx="2258027" cy="911087"/>
                  </a:xfrm>
                  <a:prstGeom prst="roundRect">
                    <a:avLst>
                      <a:gd name="adj" fmla="val 32569"/>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a:t>
                    </a:r>
                  </a:p>
                  <a:p>
                    <a:pPr algn="ctr"/>
                    <a:r>
                      <a:rPr lang="en-US" dirty="0" smtClean="0"/>
                      <a:t>Generation</a:t>
                    </a:r>
                    <a:endParaRPr lang="en-US" dirty="0"/>
                  </a:p>
                </p:txBody>
              </p:sp>
            </p:grpSp>
            <p:sp>
              <p:nvSpPr>
                <p:cNvPr id="22" name="TextBox 21"/>
                <p:cNvSpPr txBox="1"/>
                <p:nvPr/>
              </p:nvSpPr>
              <p:spPr>
                <a:xfrm>
                  <a:off x="3875964" y="3930134"/>
                  <a:ext cx="798395" cy="595914"/>
                </a:xfrm>
                <a:prstGeom prst="roundRect">
                  <a:avLst/>
                </a:prstGeom>
                <a:noFill/>
              </p:spPr>
              <p:txBody>
                <a:bodyPr wrap="square" rtlCol="0">
                  <a:spAutoFit/>
                </a:bodyPr>
                <a:lstStyle/>
                <a:p>
                  <a:r>
                    <a:rPr lang="en-US" dirty="0" smtClean="0"/>
                    <a:t>FPGA</a:t>
                  </a:r>
                  <a:endParaRPr lang="en-US" dirty="0"/>
                </a:p>
              </p:txBody>
            </p:sp>
          </p:grpSp>
          <p:sp>
            <p:nvSpPr>
              <p:cNvPr id="19" name="Right Arrow 18"/>
              <p:cNvSpPr/>
              <p:nvPr/>
            </p:nvSpPr>
            <p:spPr>
              <a:xfrm>
                <a:off x="2217142" y="5067887"/>
                <a:ext cx="1009935" cy="416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6604381" y="5067887"/>
                <a:ext cx="1009935" cy="416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9618832" y="5352026"/>
              <a:ext cx="1828800" cy="1021556"/>
            </a:xfrm>
            <a:prstGeom prst="roundRect">
              <a:avLst/>
            </a:prstGeom>
            <a:noFill/>
          </p:spPr>
          <p:txBody>
            <a:bodyPr wrap="square" rtlCol="0">
              <a:spAutoFit/>
            </a:bodyPr>
            <a:lstStyle/>
            <a:p>
              <a:r>
                <a:rPr lang="en-US" dirty="0" smtClean="0"/>
                <a:t>DECRYPTION</a:t>
              </a:r>
            </a:p>
            <a:p>
              <a:r>
                <a:rPr lang="en-US" dirty="0" smtClean="0"/>
                <a:t>BLOCK DIAGRAM</a:t>
              </a:r>
              <a:endParaRPr lang="en-US" dirty="0"/>
            </a:p>
          </p:txBody>
        </p:sp>
      </p:grpSp>
      <p:sp>
        <p:nvSpPr>
          <p:cNvPr id="34" name="Rounded Rectangle 33"/>
          <p:cNvSpPr/>
          <p:nvPr/>
        </p:nvSpPr>
        <p:spPr>
          <a:xfrm>
            <a:off x="4710204" y="5088802"/>
            <a:ext cx="932465" cy="577788"/>
          </a:xfrm>
          <a:prstGeom prst="roundRect">
            <a:avLst>
              <a:gd name="adj" fmla="val 34754"/>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a:t>
            </a:r>
            <a:endParaRPr lang="en-US" dirty="0"/>
          </a:p>
        </p:txBody>
      </p:sp>
      <p:sp>
        <p:nvSpPr>
          <p:cNvPr id="33" name="Flowchart: Data 23"/>
          <p:cNvSpPr/>
          <p:nvPr/>
        </p:nvSpPr>
        <p:spPr>
          <a:xfrm>
            <a:off x="3984170" y="2157022"/>
            <a:ext cx="2127415" cy="646475"/>
          </a:xfrm>
          <a:prstGeom prst="roundRect">
            <a:avLst>
              <a:gd name="adj" fmla="val 32569"/>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Key</a:t>
            </a:r>
          </a:p>
          <a:p>
            <a:pPr algn="ctr"/>
            <a:r>
              <a:rPr lang="en-US" dirty="0" smtClean="0"/>
              <a:t>Generation</a:t>
            </a:r>
            <a:endParaRPr lang="en-US" dirty="0"/>
          </a:p>
        </p:txBody>
      </p:sp>
    </p:spTree>
    <p:extLst>
      <p:ext uri="{BB962C8B-B14F-4D97-AF65-F5344CB8AC3E}">
        <p14:creationId xmlns:p14="http://schemas.microsoft.com/office/powerpoint/2010/main" val="1167881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sp>
        <p:nvSpPr>
          <p:cNvPr id="3" name="Content Placeholder 2"/>
          <p:cNvSpPr>
            <a:spLocks noGrp="1"/>
          </p:cNvSpPr>
          <p:nvPr>
            <p:ph idx="1"/>
          </p:nvPr>
        </p:nvSpPr>
        <p:spPr/>
        <p:txBody>
          <a:bodyPr/>
          <a:lstStyle/>
          <a:p>
            <a:r>
              <a:rPr lang="en-US" b="1" dirty="0" smtClean="0"/>
              <a:t>THE FPGA</a:t>
            </a:r>
            <a:endParaRPr lang="en-US" b="1" dirty="0"/>
          </a:p>
        </p:txBody>
      </p:sp>
      <p:sp>
        <p:nvSpPr>
          <p:cNvPr id="4" name="AutoShape 2" descr="The Working of FPGA (Field-Programmable Gate Array)"/>
          <p:cNvSpPr>
            <a:spLocks noChangeAspect="1" noChangeArrowheads="1"/>
          </p:cNvSpPr>
          <p:nvPr/>
        </p:nvSpPr>
        <p:spPr bwMode="auto">
          <a:xfrm>
            <a:off x="5791200" y="3805277"/>
            <a:ext cx="5562600" cy="55626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6096000" y="2229628"/>
            <a:ext cx="5014531" cy="3760899"/>
          </a:xfrm>
          <a:prstGeom prst="rect">
            <a:avLst/>
          </a:prstGeom>
        </p:spPr>
      </p:pic>
      <p:pic>
        <p:nvPicPr>
          <p:cNvPr id="5" name="Picture 4"/>
          <p:cNvPicPr>
            <a:picLocks noChangeAspect="1"/>
          </p:cNvPicPr>
          <p:nvPr/>
        </p:nvPicPr>
        <p:blipFill rotWithShape="1">
          <a:blip r:embed="rId4"/>
          <a:srcRect l="12947" r="27275"/>
          <a:stretch/>
        </p:blipFill>
        <p:spPr>
          <a:xfrm>
            <a:off x="1318836" y="2544633"/>
            <a:ext cx="3683357" cy="3093855"/>
          </a:xfrm>
          <a:prstGeom prst="rect">
            <a:avLst/>
          </a:prstGeom>
        </p:spPr>
      </p:pic>
    </p:spTree>
    <p:extLst>
      <p:ext uri="{BB962C8B-B14F-4D97-AF65-F5344CB8AC3E}">
        <p14:creationId xmlns:p14="http://schemas.microsoft.com/office/powerpoint/2010/main" val="2503216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38200" y="1971081"/>
            <a:ext cx="4813300" cy="4277995"/>
          </a:xfrm>
        </p:spPr>
        <p:txBody>
          <a:bodyPr/>
          <a:lstStyle/>
          <a:p>
            <a:r>
              <a:rPr lang="en-US" b="1" dirty="0" smtClean="0"/>
              <a:t>Throughput:</a:t>
            </a:r>
          </a:p>
          <a:p>
            <a:pPr lvl="1"/>
            <a:r>
              <a:rPr lang="en-US" dirty="0" smtClean="0"/>
              <a:t>The rate of data transmission through a medium, measured in bits-per-second (bps)</a:t>
            </a:r>
          </a:p>
        </p:txBody>
      </p:sp>
      <p:pic>
        <p:nvPicPr>
          <p:cNvPr id="1028" name="Picture 4" descr="Data Communication: A Process | Board Infin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3094" y="3705265"/>
            <a:ext cx="4103511" cy="23082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096000" y="1438633"/>
            <a:ext cx="5257800" cy="2269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t>DES (Data Encryption Standard):</a:t>
            </a:r>
          </a:p>
          <a:p>
            <a:pPr lvl="1"/>
            <a:r>
              <a:rPr lang="en-US" sz="2000" dirty="0"/>
              <a:t>The DES is an encryption algorithm founded in the 1970s at IBM. </a:t>
            </a:r>
            <a:endParaRPr lang="en-US" sz="2000" dirty="0" smtClean="0"/>
          </a:p>
          <a:p>
            <a:pPr lvl="1"/>
            <a:r>
              <a:rPr lang="en-US" sz="2000" dirty="0" smtClean="0"/>
              <a:t>DES  </a:t>
            </a:r>
            <a:r>
              <a:rPr lang="en-US" sz="2000" dirty="0"/>
              <a:t>is </a:t>
            </a:r>
            <a:r>
              <a:rPr lang="en-US" sz="2000" dirty="0" smtClean="0"/>
              <a:t>used </a:t>
            </a:r>
            <a:r>
              <a:rPr lang="en-US" sz="2000" dirty="0"/>
              <a:t>to transform a plain readable text into a format unreadable by unintended audience.</a:t>
            </a:r>
            <a:endParaRPr lang="en-US" sz="2000" dirty="0" smtClean="0"/>
          </a:p>
        </p:txBody>
      </p:sp>
      <p:sp>
        <p:nvSpPr>
          <p:cNvPr id="8" name="Content Placeholder 2"/>
          <p:cNvSpPr txBox="1">
            <a:spLocks/>
          </p:cNvSpPr>
          <p:nvPr/>
        </p:nvSpPr>
        <p:spPr>
          <a:xfrm>
            <a:off x="6006394" y="3979863"/>
            <a:ext cx="5257800" cy="2269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t>FPGA (Field Programmable Gate Array):</a:t>
            </a:r>
          </a:p>
          <a:p>
            <a:pPr lvl="1"/>
            <a:r>
              <a:rPr lang="en-US" sz="2000" dirty="0" smtClean="0"/>
              <a:t>The FPGA is an integrated circuit that can be programmed </a:t>
            </a:r>
            <a:r>
              <a:rPr lang="en-US" sz="2000" dirty="0"/>
              <a:t>or </a:t>
            </a:r>
            <a:r>
              <a:rPr lang="en-US" sz="2000" dirty="0" smtClean="0"/>
              <a:t>reprogrammed </a:t>
            </a:r>
            <a:r>
              <a:rPr lang="en-US" sz="2000" dirty="0"/>
              <a:t>after </a:t>
            </a:r>
            <a:r>
              <a:rPr lang="en-US" sz="2000" dirty="0" smtClean="0"/>
              <a:t>manufacturing.</a:t>
            </a:r>
          </a:p>
        </p:txBody>
      </p:sp>
    </p:spTree>
    <p:extLst>
      <p:ext uri="{BB962C8B-B14F-4D97-AF65-F5344CB8AC3E}">
        <p14:creationId xmlns:p14="http://schemas.microsoft.com/office/powerpoint/2010/main" val="20740729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8924"/>
            <a:ext cx="10515600" cy="847647"/>
          </a:xfrm>
        </p:spPr>
        <p:txBody>
          <a:bodyPr/>
          <a:lstStyle/>
          <a:p>
            <a:r>
              <a:rPr lang="en-US" dirty="0" smtClean="0"/>
              <a:t>Theory</a:t>
            </a:r>
            <a:endParaRPr lang="en-US" dirty="0"/>
          </a:p>
        </p:txBody>
      </p:sp>
      <p:sp>
        <p:nvSpPr>
          <p:cNvPr id="3" name="Content Placeholder 2"/>
          <p:cNvSpPr>
            <a:spLocks noGrp="1"/>
          </p:cNvSpPr>
          <p:nvPr>
            <p:ph idx="1"/>
          </p:nvPr>
        </p:nvSpPr>
        <p:spPr>
          <a:xfrm>
            <a:off x="838200" y="2301281"/>
            <a:ext cx="3086100" cy="1318219"/>
          </a:xfrm>
        </p:spPr>
        <p:txBody>
          <a:bodyPr/>
          <a:lstStyle/>
          <a:p>
            <a:r>
              <a:rPr lang="en-US" b="1" dirty="0" smtClean="0"/>
              <a:t>THE DATA ENCRYPTION STANDARD</a:t>
            </a:r>
          </a:p>
          <a:p>
            <a:endParaRPr lang="en-US" dirty="0"/>
          </a:p>
        </p:txBody>
      </p:sp>
      <p:pic>
        <p:nvPicPr>
          <p:cNvPr id="4" name="Picture 3"/>
          <p:cNvPicPr>
            <a:picLocks noChangeAspect="1"/>
          </p:cNvPicPr>
          <p:nvPr/>
        </p:nvPicPr>
        <p:blipFill>
          <a:blip r:embed="rId2"/>
          <a:stretch>
            <a:fillRect/>
          </a:stretch>
        </p:blipFill>
        <p:spPr>
          <a:xfrm>
            <a:off x="3793524" y="721071"/>
            <a:ext cx="8269953" cy="5803297"/>
          </a:xfrm>
          <a:prstGeom prst="rect">
            <a:avLst/>
          </a:prstGeom>
        </p:spPr>
      </p:pic>
    </p:spTree>
    <p:extLst>
      <p:ext uri="{BB962C8B-B14F-4D97-AF65-F5344CB8AC3E}">
        <p14:creationId xmlns:p14="http://schemas.microsoft.com/office/powerpoint/2010/main" val="16969500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sp>
        <p:nvSpPr>
          <p:cNvPr id="4" name="Content Placeholder 2"/>
          <p:cNvSpPr txBox="1">
            <a:spLocks/>
          </p:cNvSpPr>
          <p:nvPr/>
        </p:nvSpPr>
        <p:spPr>
          <a:xfrm>
            <a:off x="838200" y="1971081"/>
            <a:ext cx="7607300" cy="60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DES Permutation Tables</a:t>
            </a:r>
            <a:endParaRPr lang="en-US" b="1" i="1" dirty="0" smtClean="0"/>
          </a:p>
        </p:txBody>
      </p:sp>
      <p:graphicFrame>
        <p:nvGraphicFramePr>
          <p:cNvPr id="5" name="Table 4"/>
          <p:cNvGraphicFramePr>
            <a:graphicFrameLocks noGrp="1"/>
          </p:cNvGraphicFramePr>
          <p:nvPr>
            <p:extLst>
              <p:ext uri="{D42A27DB-BD31-4B8C-83A1-F6EECF244321}">
                <p14:modId xmlns:p14="http://schemas.microsoft.com/office/powerpoint/2010/main" val="3528932921"/>
              </p:ext>
            </p:extLst>
          </p:nvPr>
        </p:nvGraphicFramePr>
        <p:xfrm>
          <a:off x="1023551" y="2609931"/>
          <a:ext cx="3454400" cy="2392176"/>
        </p:xfrm>
        <a:graphic>
          <a:graphicData uri="http://schemas.openxmlformats.org/drawingml/2006/table">
            <a:tbl>
              <a:tblPr firstRow="1" firstCol="1" bandRow="1"/>
              <a:tblGrid>
                <a:gridCol w="431800">
                  <a:extLst>
                    <a:ext uri="{9D8B030D-6E8A-4147-A177-3AD203B41FA5}">
                      <a16:colId xmlns:a16="http://schemas.microsoft.com/office/drawing/2014/main" val="4262645135"/>
                    </a:ext>
                  </a:extLst>
                </a:gridCol>
                <a:gridCol w="431800">
                  <a:extLst>
                    <a:ext uri="{9D8B030D-6E8A-4147-A177-3AD203B41FA5}">
                      <a16:colId xmlns:a16="http://schemas.microsoft.com/office/drawing/2014/main" val="3583660226"/>
                    </a:ext>
                  </a:extLst>
                </a:gridCol>
                <a:gridCol w="431800">
                  <a:extLst>
                    <a:ext uri="{9D8B030D-6E8A-4147-A177-3AD203B41FA5}">
                      <a16:colId xmlns:a16="http://schemas.microsoft.com/office/drawing/2014/main" val="967680779"/>
                    </a:ext>
                  </a:extLst>
                </a:gridCol>
                <a:gridCol w="431800">
                  <a:extLst>
                    <a:ext uri="{9D8B030D-6E8A-4147-A177-3AD203B41FA5}">
                      <a16:colId xmlns:a16="http://schemas.microsoft.com/office/drawing/2014/main" val="2477944140"/>
                    </a:ext>
                  </a:extLst>
                </a:gridCol>
                <a:gridCol w="431800">
                  <a:extLst>
                    <a:ext uri="{9D8B030D-6E8A-4147-A177-3AD203B41FA5}">
                      <a16:colId xmlns:a16="http://schemas.microsoft.com/office/drawing/2014/main" val="1092708913"/>
                    </a:ext>
                  </a:extLst>
                </a:gridCol>
                <a:gridCol w="431800">
                  <a:extLst>
                    <a:ext uri="{9D8B030D-6E8A-4147-A177-3AD203B41FA5}">
                      <a16:colId xmlns:a16="http://schemas.microsoft.com/office/drawing/2014/main" val="3940570083"/>
                    </a:ext>
                  </a:extLst>
                </a:gridCol>
                <a:gridCol w="431800">
                  <a:extLst>
                    <a:ext uri="{9D8B030D-6E8A-4147-A177-3AD203B41FA5}">
                      <a16:colId xmlns:a16="http://schemas.microsoft.com/office/drawing/2014/main" val="4150643517"/>
                    </a:ext>
                  </a:extLst>
                </a:gridCol>
                <a:gridCol w="431800">
                  <a:extLst>
                    <a:ext uri="{9D8B030D-6E8A-4147-A177-3AD203B41FA5}">
                      <a16:colId xmlns:a16="http://schemas.microsoft.com/office/drawing/2014/main" val="794810081"/>
                    </a:ext>
                  </a:extLst>
                </a:gridCol>
              </a:tblGrid>
              <a:tr h="299022">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9050" cap="flat" cmpd="sng" algn="ctr">
                      <a:solidFill>
                        <a:srgbClr val="000000"/>
                      </a:solidFill>
                      <a:prstDash val="solid"/>
                      <a:round/>
                      <a:headEnd type="none" w="med" len="med"/>
                      <a:tailEnd type="none" w="med" len="med"/>
                    </a:lnL>
                    <a:lnR w="12700" cap="flat" cmpd="sng" algn="ctr">
                      <a:solidFill>
                        <a:srgbClr val="CCCCCC"/>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42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34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26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18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80349008"/>
                  </a:ext>
                </a:extLst>
              </a:tr>
              <a:tr h="299022">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60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9050" cap="flat" cmpd="sng" algn="ctr">
                      <a:solidFill>
                        <a:srgbClr val="000000"/>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52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44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36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28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12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11287647"/>
                  </a:ext>
                </a:extLst>
              </a:tr>
              <a:tr h="299022">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62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9050" cap="flat" cmpd="sng" algn="ctr">
                      <a:solidFill>
                        <a:srgbClr val="000000"/>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54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46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38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22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14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14845725"/>
                  </a:ext>
                </a:extLst>
              </a:tr>
              <a:tr h="299022">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64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9050" cap="flat" cmpd="sng" algn="ctr">
                      <a:solidFill>
                        <a:srgbClr val="000000"/>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56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48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32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24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16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89506029"/>
                  </a:ext>
                </a:extLst>
              </a:tr>
              <a:tr h="299022">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57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9050" cap="flat" cmpd="sng" algn="ctr">
                      <a:solidFill>
                        <a:srgbClr val="000000"/>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49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41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33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17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58208690"/>
                  </a:ext>
                </a:extLst>
              </a:tr>
              <a:tr h="299022">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59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9050" cap="flat" cmpd="sng" algn="ctr">
                      <a:solidFill>
                        <a:srgbClr val="000000"/>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51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43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35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27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19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11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93510346"/>
                  </a:ext>
                </a:extLst>
              </a:tr>
              <a:tr h="299022">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61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9050" cap="flat" cmpd="sng" algn="ctr">
                      <a:solidFill>
                        <a:srgbClr val="000000"/>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53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37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29</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21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13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43988315"/>
                  </a:ext>
                </a:extLst>
              </a:tr>
              <a:tr h="299022">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63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9050" cap="flat" cmpd="sng" algn="ctr">
                      <a:solidFill>
                        <a:srgbClr val="000000"/>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47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39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31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23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a:effectLst/>
                          <a:latin typeface="Calibri" panose="020F0502020204030204" pitchFamily="34" charset="0"/>
                          <a:ea typeface="Calibri" panose="020F0502020204030204" pitchFamily="34" charset="0"/>
                          <a:cs typeface="Times New Roman" panose="02020603050405020304" pitchFamily="18" charset="0"/>
                        </a:rPr>
                        <a:t>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lnL w="12700" cap="flat" cmpd="sng" algn="ctr">
                      <a:solidFill>
                        <a:srgbClr val="CCCCCC"/>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CCCCCC"/>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8365112"/>
                  </a:ext>
                </a:extLst>
              </a:tr>
            </a:tbl>
          </a:graphicData>
        </a:graphic>
      </p:graphicFrame>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r="74574"/>
          <a:stretch/>
        </p:blipFill>
        <p:spPr>
          <a:xfrm>
            <a:off x="7703499" y="1842398"/>
            <a:ext cx="3179622" cy="3532106"/>
          </a:xfrm>
          <a:prstGeom prst="rect">
            <a:avLst/>
          </a:prstGeom>
        </p:spPr>
      </p:pic>
      <p:sp>
        <p:nvSpPr>
          <p:cNvPr id="7" name="TextBox 6"/>
          <p:cNvSpPr txBox="1"/>
          <p:nvPr/>
        </p:nvSpPr>
        <p:spPr>
          <a:xfrm>
            <a:off x="1023551" y="5189838"/>
            <a:ext cx="3454400" cy="369332"/>
          </a:xfrm>
          <a:prstGeom prst="rect">
            <a:avLst/>
          </a:prstGeom>
          <a:noFill/>
        </p:spPr>
        <p:txBody>
          <a:bodyPr wrap="square" rtlCol="0">
            <a:spAutoFit/>
          </a:bodyPr>
          <a:lstStyle/>
          <a:p>
            <a:r>
              <a:rPr lang="en-US" dirty="0" smtClean="0"/>
              <a:t>Initial Permutation (IP)</a:t>
            </a:r>
            <a:endParaRPr lang="en-US" dirty="0"/>
          </a:p>
        </p:txBody>
      </p:sp>
      <p:sp>
        <p:nvSpPr>
          <p:cNvPr id="8" name="TextBox 7"/>
          <p:cNvSpPr txBox="1"/>
          <p:nvPr/>
        </p:nvSpPr>
        <p:spPr>
          <a:xfrm>
            <a:off x="7725032" y="5529386"/>
            <a:ext cx="3136557" cy="369332"/>
          </a:xfrm>
          <a:prstGeom prst="rect">
            <a:avLst/>
          </a:prstGeom>
          <a:noFill/>
        </p:spPr>
        <p:txBody>
          <a:bodyPr wrap="square" rtlCol="0">
            <a:spAutoFit/>
          </a:bodyPr>
          <a:lstStyle/>
          <a:p>
            <a:r>
              <a:rPr lang="en-US" dirty="0" smtClean="0"/>
              <a:t>Inverse Initial Permutation (IP</a:t>
            </a:r>
            <a:r>
              <a:rPr lang="en-US" baseline="30000" dirty="0" smtClean="0"/>
              <a:t>-1</a:t>
            </a:r>
            <a:r>
              <a:rPr lang="en-US" dirty="0" smtClean="0"/>
              <a:t>)</a:t>
            </a:r>
            <a:endParaRPr lang="en-US" dirty="0"/>
          </a:p>
        </p:txBody>
      </p:sp>
    </p:spTree>
    <p:extLst>
      <p:ext uri="{BB962C8B-B14F-4D97-AF65-F5344CB8AC3E}">
        <p14:creationId xmlns:p14="http://schemas.microsoft.com/office/powerpoint/2010/main" val="25545235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8924"/>
            <a:ext cx="10515600" cy="809951"/>
          </a:xfrm>
        </p:spPr>
        <p:txBody>
          <a:bodyPr/>
          <a:lstStyle/>
          <a:p>
            <a:r>
              <a:rPr lang="en-US" dirty="0" smtClean="0"/>
              <a:t>Theory</a:t>
            </a:r>
            <a:endParaRPr lang="en-US" dirty="0"/>
          </a:p>
        </p:txBody>
      </p:sp>
      <p:sp>
        <p:nvSpPr>
          <p:cNvPr id="3" name="Content Placeholder 2"/>
          <p:cNvSpPr>
            <a:spLocks noGrp="1"/>
          </p:cNvSpPr>
          <p:nvPr>
            <p:ph idx="1"/>
          </p:nvPr>
        </p:nvSpPr>
        <p:spPr>
          <a:xfrm>
            <a:off x="838200" y="3118802"/>
            <a:ext cx="5405846" cy="536988"/>
          </a:xfrm>
        </p:spPr>
        <p:txBody>
          <a:bodyPr>
            <a:normAutofit/>
          </a:bodyPr>
          <a:lstStyle/>
          <a:p>
            <a:r>
              <a:rPr lang="en-US" b="1" dirty="0" smtClean="0"/>
              <a:t>Single Round of DES Algorithm</a:t>
            </a:r>
            <a:endParaRPr lang="en-US" b="1" dirty="0"/>
          </a:p>
        </p:txBody>
      </p:sp>
      <p:pic>
        <p:nvPicPr>
          <p:cNvPr id="8" name="Picture 7"/>
          <p:cNvPicPr>
            <a:picLocks noChangeAspect="1"/>
          </p:cNvPicPr>
          <p:nvPr/>
        </p:nvPicPr>
        <p:blipFill>
          <a:blip r:embed="rId2"/>
          <a:stretch>
            <a:fillRect/>
          </a:stretch>
        </p:blipFill>
        <p:spPr>
          <a:xfrm>
            <a:off x="6574464" y="221361"/>
            <a:ext cx="3990563" cy="6055519"/>
          </a:xfrm>
          <a:prstGeom prst="rect">
            <a:avLst/>
          </a:prstGeom>
        </p:spPr>
      </p:pic>
    </p:spTree>
    <p:extLst>
      <p:ext uri="{BB962C8B-B14F-4D97-AF65-F5344CB8AC3E}">
        <p14:creationId xmlns:p14="http://schemas.microsoft.com/office/powerpoint/2010/main" val="12215828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4568" r="81561" b="2593"/>
          <a:stretch/>
        </p:blipFill>
        <p:spPr>
          <a:xfrm>
            <a:off x="7800181" y="1802703"/>
            <a:ext cx="3170238" cy="3873752"/>
          </a:xfrm>
          <a:prstGeom prst="rect">
            <a:avLst/>
          </a:prstGeom>
        </p:spPr>
      </p:pic>
      <p:sp>
        <p:nvSpPr>
          <p:cNvPr id="7" name="Content Placeholder 2"/>
          <p:cNvSpPr>
            <a:spLocks noGrp="1"/>
          </p:cNvSpPr>
          <p:nvPr>
            <p:ph idx="1"/>
          </p:nvPr>
        </p:nvSpPr>
        <p:spPr>
          <a:xfrm>
            <a:off x="838200" y="1802703"/>
            <a:ext cx="8547100" cy="470472"/>
          </a:xfrm>
        </p:spPr>
        <p:txBody>
          <a:bodyPr>
            <a:normAutofit lnSpcReduction="10000"/>
          </a:bodyPr>
          <a:lstStyle/>
          <a:p>
            <a:r>
              <a:rPr lang="en-US" dirty="0" smtClean="0"/>
              <a:t>DES Permutation </a:t>
            </a:r>
            <a:r>
              <a:rPr lang="en-US" dirty="0" smtClean="0"/>
              <a:t>Tables</a:t>
            </a:r>
            <a:endParaRPr lang="en-US" dirty="0"/>
          </a:p>
        </p:txBody>
      </p:sp>
      <p:pic>
        <p:nvPicPr>
          <p:cNvPr id="3" name="Picture 2"/>
          <p:cNvPicPr>
            <a:picLocks noChangeAspect="1"/>
          </p:cNvPicPr>
          <p:nvPr/>
        </p:nvPicPr>
        <p:blipFill>
          <a:blip r:embed="rId4"/>
          <a:stretch>
            <a:fillRect/>
          </a:stretch>
        </p:blipFill>
        <p:spPr>
          <a:xfrm>
            <a:off x="1085335" y="2603096"/>
            <a:ext cx="4383404" cy="2743438"/>
          </a:xfrm>
          <a:prstGeom prst="rect">
            <a:avLst/>
          </a:prstGeom>
        </p:spPr>
      </p:pic>
      <p:sp>
        <p:nvSpPr>
          <p:cNvPr id="6" name="TextBox 5"/>
          <p:cNvSpPr txBox="1"/>
          <p:nvPr/>
        </p:nvSpPr>
        <p:spPr>
          <a:xfrm>
            <a:off x="1085335" y="5491789"/>
            <a:ext cx="4383404" cy="369332"/>
          </a:xfrm>
          <a:prstGeom prst="rect">
            <a:avLst/>
          </a:prstGeom>
          <a:noFill/>
        </p:spPr>
        <p:txBody>
          <a:bodyPr wrap="square" rtlCol="0">
            <a:spAutoFit/>
          </a:bodyPr>
          <a:lstStyle/>
          <a:p>
            <a:r>
              <a:rPr lang="en-US" dirty="0" smtClean="0"/>
              <a:t>Permutation (P) Table</a:t>
            </a:r>
          </a:p>
        </p:txBody>
      </p:sp>
      <p:sp>
        <p:nvSpPr>
          <p:cNvPr id="8" name="TextBox 7"/>
          <p:cNvSpPr txBox="1"/>
          <p:nvPr/>
        </p:nvSpPr>
        <p:spPr>
          <a:xfrm>
            <a:off x="7800181" y="5676455"/>
            <a:ext cx="3170238" cy="369332"/>
          </a:xfrm>
          <a:prstGeom prst="rect">
            <a:avLst/>
          </a:prstGeom>
          <a:noFill/>
        </p:spPr>
        <p:txBody>
          <a:bodyPr wrap="square" rtlCol="0">
            <a:spAutoFit/>
          </a:bodyPr>
          <a:lstStyle/>
          <a:p>
            <a:r>
              <a:rPr lang="en-US" dirty="0" smtClean="0"/>
              <a:t>Expansion (E) Table</a:t>
            </a:r>
            <a:endParaRPr lang="en-US" dirty="0"/>
          </a:p>
        </p:txBody>
      </p:sp>
    </p:spTree>
    <p:extLst>
      <p:ext uri="{BB962C8B-B14F-4D97-AF65-F5344CB8AC3E}">
        <p14:creationId xmlns:p14="http://schemas.microsoft.com/office/powerpoint/2010/main" val="2619050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sp>
        <p:nvSpPr>
          <p:cNvPr id="3" name="Content Placeholder 2"/>
          <p:cNvSpPr>
            <a:spLocks noGrp="1"/>
          </p:cNvSpPr>
          <p:nvPr>
            <p:ph idx="1"/>
          </p:nvPr>
        </p:nvSpPr>
        <p:spPr>
          <a:xfrm>
            <a:off x="838201" y="2923078"/>
            <a:ext cx="3307900" cy="824369"/>
          </a:xfrm>
        </p:spPr>
        <p:txBody>
          <a:bodyPr>
            <a:normAutofit lnSpcReduction="10000"/>
          </a:bodyPr>
          <a:lstStyle/>
          <a:p>
            <a:pPr marL="0" indent="0">
              <a:buNone/>
            </a:pPr>
            <a:r>
              <a:rPr lang="en-US" b="1" dirty="0" smtClean="0"/>
              <a:t>The Substitution Box (S-Box)</a:t>
            </a:r>
            <a:endParaRPr lang="en-US" b="1"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46101" y="813815"/>
            <a:ext cx="7757341" cy="5042894"/>
          </a:xfrm>
          <a:prstGeom prst="rect">
            <a:avLst/>
          </a:prstGeom>
        </p:spPr>
      </p:pic>
      <p:sp>
        <p:nvSpPr>
          <p:cNvPr id="5" name="TextBox 4"/>
          <p:cNvSpPr txBox="1"/>
          <p:nvPr/>
        </p:nvSpPr>
        <p:spPr>
          <a:xfrm>
            <a:off x="6622869" y="6178731"/>
            <a:ext cx="4730931" cy="253916"/>
          </a:xfrm>
          <a:prstGeom prst="rect">
            <a:avLst/>
          </a:prstGeom>
          <a:noFill/>
        </p:spPr>
        <p:txBody>
          <a:bodyPr wrap="square" rtlCol="0">
            <a:spAutoFit/>
          </a:bodyPr>
          <a:lstStyle/>
          <a:p>
            <a:r>
              <a:rPr lang="en-US" sz="1050" i="1" dirty="0" smtClean="0"/>
              <a:t>Source: Cryptography and Network Security: Principles and Practice, William Stalling</a:t>
            </a:r>
            <a:endParaRPr lang="en-US" sz="1050" i="1" dirty="0"/>
          </a:p>
        </p:txBody>
      </p:sp>
    </p:spTree>
    <p:extLst>
      <p:ext uri="{BB962C8B-B14F-4D97-AF65-F5344CB8AC3E}">
        <p14:creationId xmlns:p14="http://schemas.microsoft.com/office/powerpoint/2010/main" val="27340845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sp>
        <p:nvSpPr>
          <p:cNvPr id="3" name="Content Placeholder 2"/>
          <p:cNvSpPr>
            <a:spLocks noGrp="1"/>
          </p:cNvSpPr>
          <p:nvPr>
            <p:ph idx="1"/>
          </p:nvPr>
        </p:nvSpPr>
        <p:spPr>
          <a:xfrm>
            <a:off x="642258" y="2872166"/>
            <a:ext cx="2853280" cy="1020951"/>
          </a:xfrm>
        </p:spPr>
        <p:txBody>
          <a:bodyPr/>
          <a:lstStyle/>
          <a:p>
            <a:r>
              <a:rPr lang="en-US" b="1" dirty="0" smtClean="0"/>
              <a:t>The Substitution Box (S-Box)</a:t>
            </a:r>
            <a:endParaRPr lang="en-US" b="1" dirty="0"/>
          </a:p>
        </p:txBody>
      </p:sp>
      <p:pic>
        <p:nvPicPr>
          <p:cNvPr id="4" name="Picture 3"/>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rcRect b="49728"/>
          <a:stretch/>
        </p:blipFill>
        <p:spPr bwMode="auto">
          <a:xfrm>
            <a:off x="3665355" y="389415"/>
            <a:ext cx="8428734" cy="59864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1184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sp>
        <p:nvSpPr>
          <p:cNvPr id="4" name="Content Placeholder 2"/>
          <p:cNvSpPr txBox="1">
            <a:spLocks/>
          </p:cNvSpPr>
          <p:nvPr/>
        </p:nvSpPr>
        <p:spPr>
          <a:xfrm>
            <a:off x="642258" y="2872166"/>
            <a:ext cx="2853280" cy="1020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The Substitution Box (S-Box)</a:t>
            </a:r>
            <a:endParaRPr lang="en-US" b="1" dirty="0"/>
          </a:p>
        </p:txBody>
      </p:sp>
      <p:pic>
        <p:nvPicPr>
          <p:cNvPr id="5" name="Picture 4"/>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rcRect l="802" t="50107" b="713"/>
          <a:stretch/>
        </p:blipFill>
        <p:spPr bwMode="auto">
          <a:xfrm>
            <a:off x="3495538" y="404662"/>
            <a:ext cx="8824151" cy="59559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83098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sp>
        <p:nvSpPr>
          <p:cNvPr id="3" name="Content Placeholder 2"/>
          <p:cNvSpPr>
            <a:spLocks noGrp="1"/>
          </p:cNvSpPr>
          <p:nvPr>
            <p:ph idx="1"/>
          </p:nvPr>
        </p:nvSpPr>
        <p:spPr>
          <a:xfrm>
            <a:off x="838200" y="3241991"/>
            <a:ext cx="4999350" cy="849790"/>
          </a:xfrm>
        </p:spPr>
        <p:txBody>
          <a:bodyPr>
            <a:normAutofit lnSpcReduction="10000"/>
          </a:bodyPr>
          <a:lstStyle/>
          <a:p>
            <a:r>
              <a:rPr lang="en-US" b="1" dirty="0" smtClean="0"/>
              <a:t>The Key Generation Algorithm (Single Round)</a:t>
            </a:r>
          </a:p>
        </p:txBody>
      </p:sp>
      <p:pic>
        <p:nvPicPr>
          <p:cNvPr id="9" name="Picture 8"/>
          <p:cNvPicPr>
            <a:picLocks noChangeAspect="1"/>
          </p:cNvPicPr>
          <p:nvPr/>
        </p:nvPicPr>
        <p:blipFill rotWithShape="1">
          <a:blip r:embed="rId2"/>
          <a:srcRect l="7961" b="8778"/>
          <a:stretch/>
        </p:blipFill>
        <p:spPr>
          <a:xfrm>
            <a:off x="6124930" y="608924"/>
            <a:ext cx="5228870" cy="5640152"/>
          </a:xfrm>
          <a:prstGeom prst="rect">
            <a:avLst/>
          </a:prstGeom>
        </p:spPr>
      </p:pic>
    </p:spTree>
    <p:extLst>
      <p:ext uri="{BB962C8B-B14F-4D97-AF65-F5344CB8AC3E}">
        <p14:creationId xmlns:p14="http://schemas.microsoft.com/office/powerpoint/2010/main" val="13089583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417" t="20943" r="57639" b="5061"/>
          <a:stretch/>
        </p:blipFill>
        <p:spPr>
          <a:xfrm>
            <a:off x="838200" y="2806990"/>
            <a:ext cx="5090220" cy="1786635"/>
          </a:xfrm>
          <a:prstGeom prst="rect">
            <a:avLst/>
          </a:prstGeom>
        </p:spPr>
      </p:pic>
      <p:sp>
        <p:nvSpPr>
          <p:cNvPr id="6" name="Content Placeholder 2"/>
          <p:cNvSpPr txBox="1">
            <a:spLocks/>
          </p:cNvSpPr>
          <p:nvPr/>
        </p:nvSpPr>
        <p:spPr>
          <a:xfrm>
            <a:off x="838200" y="1802703"/>
            <a:ext cx="8547100" cy="4704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Key Generation Permutation Tables</a:t>
            </a:r>
            <a:endParaRPr lang="en-US" b="1" i="1" dirty="0" smtClean="0"/>
          </a:p>
        </p:txBody>
      </p:sp>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5718" r="80972"/>
          <a:stretch/>
        </p:blipFill>
        <p:spPr>
          <a:xfrm>
            <a:off x="7806724" y="1802703"/>
            <a:ext cx="2743200" cy="3879525"/>
          </a:xfrm>
          <a:prstGeom prst="rect">
            <a:avLst/>
          </a:prstGeom>
        </p:spPr>
      </p:pic>
      <p:sp>
        <p:nvSpPr>
          <p:cNvPr id="3" name="TextBox 2"/>
          <p:cNvSpPr txBox="1"/>
          <p:nvPr/>
        </p:nvSpPr>
        <p:spPr>
          <a:xfrm>
            <a:off x="7806725" y="5807676"/>
            <a:ext cx="2906584" cy="369332"/>
          </a:xfrm>
          <a:prstGeom prst="rect">
            <a:avLst/>
          </a:prstGeom>
          <a:noFill/>
        </p:spPr>
        <p:txBody>
          <a:bodyPr wrap="square" rtlCol="0">
            <a:spAutoFit/>
          </a:bodyPr>
          <a:lstStyle/>
          <a:p>
            <a:r>
              <a:rPr lang="en-US" dirty="0" smtClean="0"/>
              <a:t>Permutation Choice 2 (PC–2)</a:t>
            </a:r>
            <a:endParaRPr lang="en-US" dirty="0"/>
          </a:p>
        </p:txBody>
      </p:sp>
      <p:sp>
        <p:nvSpPr>
          <p:cNvPr id="5" name="TextBox 4"/>
          <p:cNvSpPr txBox="1"/>
          <p:nvPr/>
        </p:nvSpPr>
        <p:spPr>
          <a:xfrm>
            <a:off x="838200" y="4744995"/>
            <a:ext cx="4363995" cy="369332"/>
          </a:xfrm>
          <a:prstGeom prst="rect">
            <a:avLst/>
          </a:prstGeom>
          <a:noFill/>
        </p:spPr>
        <p:txBody>
          <a:bodyPr wrap="square" rtlCol="0">
            <a:spAutoFit/>
          </a:bodyPr>
          <a:lstStyle/>
          <a:p>
            <a:r>
              <a:rPr lang="en-US" dirty="0" smtClean="0"/>
              <a:t>Permutation Choice 1 (PC–1)</a:t>
            </a:r>
            <a:endParaRPr lang="en-US" dirty="0"/>
          </a:p>
        </p:txBody>
      </p:sp>
    </p:spTree>
    <p:extLst>
      <p:ext uri="{BB962C8B-B14F-4D97-AF65-F5344CB8AC3E}">
        <p14:creationId xmlns:p14="http://schemas.microsoft.com/office/powerpoint/2010/main" val="1807493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120249703"/>
              </p:ext>
            </p:extLst>
          </p:nvPr>
        </p:nvGraphicFramePr>
        <p:xfrm>
          <a:off x="838200" y="1971675"/>
          <a:ext cx="10515600" cy="4276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673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425240" y="3023979"/>
            <a:ext cx="4928560" cy="3216948"/>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38200" y="3397653"/>
            <a:ext cx="5465532" cy="2536143"/>
          </a:xfrm>
          <a:prstGeom prst="rect">
            <a:avLst/>
          </a:prstGeom>
        </p:spPr>
      </p:pic>
      <p:sp>
        <p:nvSpPr>
          <p:cNvPr id="10" name="TextBox 9"/>
          <p:cNvSpPr txBox="1"/>
          <p:nvPr/>
        </p:nvSpPr>
        <p:spPr>
          <a:xfrm>
            <a:off x="957512" y="2204405"/>
            <a:ext cx="5226908" cy="923330"/>
          </a:xfrm>
          <a:prstGeom prst="rect">
            <a:avLst/>
          </a:prstGeom>
          <a:noFill/>
        </p:spPr>
        <p:txBody>
          <a:bodyPr wrap="square" rtlCol="0">
            <a:spAutoFit/>
          </a:bodyPr>
          <a:lstStyle/>
          <a:p>
            <a:r>
              <a:rPr lang="en-US" dirty="0"/>
              <a:t>According to the International Data Corporation (IDC), the global data sphere is set to expand to 175 zettabytes (~10</a:t>
            </a:r>
            <a:r>
              <a:rPr lang="en-US" baseline="30000" dirty="0"/>
              <a:t>23</a:t>
            </a:r>
            <a:r>
              <a:rPr lang="en-US" dirty="0"/>
              <a:t>)  by 2025 [1</a:t>
            </a:r>
            <a:r>
              <a:rPr lang="en-US" dirty="0" smtClean="0"/>
              <a:t>].</a:t>
            </a:r>
          </a:p>
        </p:txBody>
      </p:sp>
      <p:sp>
        <p:nvSpPr>
          <p:cNvPr id="11" name="TextBox 10"/>
          <p:cNvSpPr txBox="1"/>
          <p:nvPr/>
        </p:nvSpPr>
        <p:spPr>
          <a:xfrm>
            <a:off x="6629263" y="2017568"/>
            <a:ext cx="4520514" cy="923330"/>
          </a:xfrm>
          <a:prstGeom prst="rect">
            <a:avLst/>
          </a:prstGeom>
          <a:noFill/>
        </p:spPr>
        <p:txBody>
          <a:bodyPr wrap="square" rtlCol="0">
            <a:spAutoFit/>
          </a:bodyPr>
          <a:lstStyle/>
          <a:p>
            <a:r>
              <a:rPr lang="en-US" dirty="0"/>
              <a:t>The IDC also predicts that Internet of Things (</a:t>
            </a:r>
            <a:r>
              <a:rPr lang="en-US" dirty="0" err="1"/>
              <a:t>IoT</a:t>
            </a:r>
            <a:r>
              <a:rPr lang="en-US" dirty="0"/>
              <a:t>) applications as the fastest-growing data segment [1][2</a:t>
            </a:r>
            <a:r>
              <a:rPr lang="en-US" dirty="0" smtClean="0"/>
              <a:t>]</a:t>
            </a:r>
            <a:endParaRPr lang="en-US" dirty="0"/>
          </a:p>
        </p:txBody>
      </p:sp>
    </p:spTree>
    <p:extLst>
      <p:ext uri="{BB962C8B-B14F-4D97-AF65-F5344CB8AC3E}">
        <p14:creationId xmlns:p14="http://schemas.microsoft.com/office/powerpoint/2010/main" val="13022492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8924"/>
            <a:ext cx="10513423" cy="804993"/>
          </a:xfrm>
        </p:spPr>
        <p:txBody>
          <a:bodyPr/>
          <a:lstStyle/>
          <a:p>
            <a:r>
              <a:rPr lang="en-US" dirty="0" smtClean="0"/>
              <a:t>Theory</a:t>
            </a:r>
            <a:endParaRPr lang="en-US" dirty="0"/>
          </a:p>
        </p:txBody>
      </p:sp>
      <p:sp>
        <p:nvSpPr>
          <p:cNvPr id="3" name="Content Placeholder 2"/>
          <p:cNvSpPr>
            <a:spLocks noGrp="1"/>
          </p:cNvSpPr>
          <p:nvPr>
            <p:ph idx="1"/>
          </p:nvPr>
        </p:nvSpPr>
        <p:spPr>
          <a:xfrm>
            <a:off x="838200" y="1609683"/>
            <a:ext cx="3825240" cy="615365"/>
          </a:xfrm>
        </p:spPr>
        <p:txBody>
          <a:bodyPr/>
          <a:lstStyle/>
          <a:p>
            <a:r>
              <a:rPr lang="en-US" b="1" dirty="0" smtClean="0"/>
              <a:t>The Iterative Approach</a:t>
            </a:r>
            <a:endParaRPr lang="en-US" b="1" dirty="0"/>
          </a:p>
        </p:txBody>
      </p:sp>
      <p:pic>
        <p:nvPicPr>
          <p:cNvPr id="19" name="Picture 18"/>
          <p:cNvPicPr>
            <a:picLocks noChangeAspect="1"/>
          </p:cNvPicPr>
          <p:nvPr/>
        </p:nvPicPr>
        <p:blipFill>
          <a:blip r:embed="rId2"/>
          <a:stretch>
            <a:fillRect/>
          </a:stretch>
        </p:blipFill>
        <p:spPr>
          <a:xfrm>
            <a:off x="7788011" y="608924"/>
            <a:ext cx="3563612" cy="4376884"/>
          </a:xfrm>
          <a:prstGeom prst="rect">
            <a:avLst/>
          </a:prstGeom>
        </p:spPr>
      </p:pic>
      <p:cxnSp>
        <p:nvCxnSpPr>
          <p:cNvPr id="22" name="Straight Arrow Connector 21"/>
          <p:cNvCxnSpPr/>
          <p:nvPr/>
        </p:nvCxnSpPr>
        <p:spPr>
          <a:xfrm flipH="1" flipV="1">
            <a:off x="7651946" y="2024931"/>
            <a:ext cx="930351" cy="511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838200" y="5183493"/>
                <a:ext cx="6096000" cy="975908"/>
              </a:xfrm>
              <a:prstGeom prst="rect">
                <a:avLst/>
              </a:prstGeom>
            </p:spPr>
            <p:txBody>
              <a:bodyPr>
                <a:spAutoFit/>
              </a:bodyPr>
              <a:lstStyle/>
              <a:p>
                <a:pPr marL="285750" indent="-285750">
                  <a:buFont typeface="Arial" panose="020B0604020202020204" pitchFamily="34" charset="0"/>
                  <a:buChar char="•"/>
                </a:pPr>
                <a:r>
                  <a:rPr lang="en-US" dirty="0"/>
                  <a:t>For a single DES iteration, the total </a:t>
                </a:r>
                <a:r>
                  <a:rPr lang="en-US" dirty="0" smtClean="0"/>
                  <a:t>delay can be expressed as: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𝒎𝒖𝒙</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𝒓𝒆𝒈</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𝒄𝒍</m:t>
                        </m:r>
                      </m:sub>
                    </m:sSub>
                  </m:oMath>
                </a14:m>
                <a:endParaRPr lang="en-US" b="1" dirty="0" smtClean="0"/>
              </a:p>
              <a:p>
                <a:pPr marL="742950" lvl="1" indent="-285750">
                  <a:buFont typeface="Arial" panose="020B0604020202020204" pitchFamily="34" charset="0"/>
                  <a:buChar char="•"/>
                </a:pPr>
                <a:r>
                  <a:rPr lang="en-US" dirty="0" smtClean="0"/>
                  <a:t>For </a:t>
                </a:r>
                <a:r>
                  <a:rPr lang="en-US" dirty="0"/>
                  <a:t>16 rounds, </a:t>
                </a:r>
                <a14:m>
                  <m:oMath xmlns:m="http://schemas.openxmlformats.org/officeDocument/2006/math">
                    <m:r>
                      <a:rPr lang="en-US" b="1" i="1">
                        <a:latin typeface="Cambria Math" panose="02040503050406030204" pitchFamily="18" charset="0"/>
                      </a:rPr>
                      <m:t>𝟏𝟔</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𝒎𝒖𝒙</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𝒓𝒆𝒈</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𝒄𝒍</m:t>
                        </m:r>
                      </m:sub>
                    </m:sSub>
                    <m:r>
                      <a:rPr lang="en-US" b="1" i="1">
                        <a:latin typeface="Cambria Math" panose="02040503050406030204" pitchFamily="18" charset="0"/>
                      </a:rPr>
                      <m:t>)</m:t>
                    </m:r>
                  </m:oMath>
                </a14:m>
                <a:endParaRPr lang="en-US" b="1" dirty="0"/>
              </a:p>
            </p:txBody>
          </p:sp>
        </mc:Choice>
        <mc:Fallback xmlns="">
          <p:sp>
            <p:nvSpPr>
              <p:cNvPr id="31" name="Rectangle 30"/>
              <p:cNvSpPr>
                <a:spLocks noRot="1" noChangeAspect="1" noMove="1" noResize="1" noEditPoints="1" noAdjustHandles="1" noChangeArrowheads="1" noChangeShapeType="1" noTextEdit="1"/>
              </p:cNvSpPr>
              <p:nvPr/>
            </p:nvSpPr>
            <p:spPr>
              <a:xfrm>
                <a:off x="838200" y="5183493"/>
                <a:ext cx="6096000" cy="975908"/>
              </a:xfrm>
              <a:prstGeom prst="rect">
                <a:avLst/>
              </a:prstGeom>
              <a:blipFill>
                <a:blip r:embed="rId3"/>
                <a:stretch>
                  <a:fillRect l="-700" t="-3125" b="-6875"/>
                </a:stretch>
              </a:blipFill>
            </p:spPr>
            <p:txBody>
              <a:bodyPr/>
              <a:lstStyle/>
              <a:p>
                <a:r>
                  <a:rPr lang="en-US">
                    <a:noFill/>
                  </a:rPr>
                  <a:t> </a:t>
                </a:r>
              </a:p>
            </p:txBody>
          </p:sp>
        </mc:Fallback>
      </mc:AlternateContent>
      <p:grpSp>
        <p:nvGrpSpPr>
          <p:cNvPr id="46" name="Group 45"/>
          <p:cNvGrpSpPr/>
          <p:nvPr/>
        </p:nvGrpSpPr>
        <p:grpSpPr>
          <a:xfrm>
            <a:off x="175163" y="2190334"/>
            <a:ext cx="6581977" cy="2817177"/>
            <a:chOff x="175163" y="2346658"/>
            <a:chExt cx="6581977" cy="2817177"/>
          </a:xfrm>
        </p:grpSpPr>
        <p:grpSp>
          <p:nvGrpSpPr>
            <p:cNvPr id="24" name="Group 23"/>
            <p:cNvGrpSpPr/>
            <p:nvPr/>
          </p:nvGrpSpPr>
          <p:grpSpPr>
            <a:xfrm>
              <a:off x="175163" y="2346658"/>
              <a:ext cx="6581977" cy="2456635"/>
              <a:chOff x="386284" y="2863464"/>
              <a:chExt cx="6581977" cy="2456635"/>
            </a:xfrm>
          </p:grpSpPr>
          <p:graphicFrame>
            <p:nvGraphicFramePr>
              <p:cNvPr id="5" name="Content Placeholder 3"/>
              <p:cNvGraphicFramePr>
                <a:graphicFrameLocks/>
              </p:cNvGraphicFramePr>
              <p:nvPr>
                <p:extLst>
                  <p:ext uri="{D42A27DB-BD31-4B8C-83A1-F6EECF244321}">
                    <p14:modId xmlns:p14="http://schemas.microsoft.com/office/powerpoint/2010/main" val="955787988"/>
                  </p:ext>
                </p:extLst>
              </p:nvPr>
            </p:nvGraphicFramePr>
            <p:xfrm>
              <a:off x="1400221" y="2863464"/>
              <a:ext cx="5568040" cy="2456635"/>
            </p:xfrm>
            <a:graphic>
              <a:graphicData uri="http://schemas.openxmlformats.org/drawingml/2006/table">
                <a:tbl>
                  <a:tblPr firstRow="1" bandRow="1">
                    <a:tableStyleId>{5940675A-B579-460E-94D1-54222C63F5DA}</a:tableStyleId>
                  </a:tblPr>
                  <a:tblGrid>
                    <a:gridCol w="556804">
                      <a:extLst>
                        <a:ext uri="{9D8B030D-6E8A-4147-A177-3AD203B41FA5}">
                          <a16:colId xmlns:a16="http://schemas.microsoft.com/office/drawing/2014/main" val="1765998496"/>
                        </a:ext>
                      </a:extLst>
                    </a:gridCol>
                    <a:gridCol w="556804">
                      <a:extLst>
                        <a:ext uri="{9D8B030D-6E8A-4147-A177-3AD203B41FA5}">
                          <a16:colId xmlns:a16="http://schemas.microsoft.com/office/drawing/2014/main" val="781750459"/>
                        </a:ext>
                      </a:extLst>
                    </a:gridCol>
                    <a:gridCol w="556804">
                      <a:extLst>
                        <a:ext uri="{9D8B030D-6E8A-4147-A177-3AD203B41FA5}">
                          <a16:colId xmlns:a16="http://schemas.microsoft.com/office/drawing/2014/main" val="4135506128"/>
                        </a:ext>
                      </a:extLst>
                    </a:gridCol>
                    <a:gridCol w="556804">
                      <a:extLst>
                        <a:ext uri="{9D8B030D-6E8A-4147-A177-3AD203B41FA5}">
                          <a16:colId xmlns:a16="http://schemas.microsoft.com/office/drawing/2014/main" val="755458785"/>
                        </a:ext>
                      </a:extLst>
                    </a:gridCol>
                    <a:gridCol w="556804">
                      <a:extLst>
                        <a:ext uri="{9D8B030D-6E8A-4147-A177-3AD203B41FA5}">
                          <a16:colId xmlns:a16="http://schemas.microsoft.com/office/drawing/2014/main" val="485876985"/>
                        </a:ext>
                      </a:extLst>
                    </a:gridCol>
                    <a:gridCol w="556804">
                      <a:extLst>
                        <a:ext uri="{9D8B030D-6E8A-4147-A177-3AD203B41FA5}">
                          <a16:colId xmlns:a16="http://schemas.microsoft.com/office/drawing/2014/main" val="1660830915"/>
                        </a:ext>
                      </a:extLst>
                    </a:gridCol>
                    <a:gridCol w="556804">
                      <a:extLst>
                        <a:ext uri="{9D8B030D-6E8A-4147-A177-3AD203B41FA5}">
                          <a16:colId xmlns:a16="http://schemas.microsoft.com/office/drawing/2014/main" val="3407930599"/>
                        </a:ext>
                      </a:extLst>
                    </a:gridCol>
                    <a:gridCol w="556804">
                      <a:extLst>
                        <a:ext uri="{9D8B030D-6E8A-4147-A177-3AD203B41FA5}">
                          <a16:colId xmlns:a16="http://schemas.microsoft.com/office/drawing/2014/main" val="1021798110"/>
                        </a:ext>
                      </a:extLst>
                    </a:gridCol>
                    <a:gridCol w="556804">
                      <a:extLst>
                        <a:ext uri="{9D8B030D-6E8A-4147-A177-3AD203B41FA5}">
                          <a16:colId xmlns:a16="http://schemas.microsoft.com/office/drawing/2014/main" val="3882786355"/>
                        </a:ext>
                      </a:extLst>
                    </a:gridCol>
                    <a:gridCol w="556804">
                      <a:extLst>
                        <a:ext uri="{9D8B030D-6E8A-4147-A177-3AD203B41FA5}">
                          <a16:colId xmlns:a16="http://schemas.microsoft.com/office/drawing/2014/main" val="19623032"/>
                        </a:ext>
                      </a:extLst>
                    </a:gridCol>
                  </a:tblGrid>
                  <a:tr h="491327">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233281799"/>
                      </a:ext>
                    </a:extLst>
                  </a:tr>
                  <a:tr h="491327">
                    <a:tc>
                      <a:txBody>
                        <a:bodyPr/>
                        <a:lstStyle/>
                        <a:p>
                          <a:pPr algn="ctr"/>
                          <a:r>
                            <a:rPr lang="en-US" dirty="0" smtClean="0"/>
                            <a:t>E</a:t>
                          </a:r>
                          <a:endParaRPr lang="en-US" dirty="0"/>
                        </a:p>
                      </a:txBody>
                      <a:tcPr>
                        <a:solidFill>
                          <a:srgbClr val="00B0F0"/>
                        </a:solidFill>
                      </a:tcPr>
                    </a:tc>
                    <a:tc>
                      <a:txBody>
                        <a:bodyPr/>
                        <a:lstStyle/>
                        <a:p>
                          <a:pPr algn="ctr"/>
                          <a:r>
                            <a:rPr lang="en-US" dirty="0" smtClean="0"/>
                            <a:t>S</a:t>
                          </a:r>
                          <a:endParaRPr lang="en-US" dirty="0"/>
                        </a:p>
                      </a:txBody>
                      <a:tcPr>
                        <a:solidFill>
                          <a:srgbClr val="FFFF00"/>
                        </a:solidFill>
                      </a:tcPr>
                    </a:tc>
                    <a:tc>
                      <a:txBody>
                        <a:bodyPr/>
                        <a:lstStyle/>
                        <a:p>
                          <a:pPr algn="ctr"/>
                          <a:r>
                            <a:rPr lang="en-US" dirty="0" smtClean="0"/>
                            <a:t>P</a:t>
                          </a:r>
                          <a:endParaRPr lang="en-US" dirty="0"/>
                        </a:p>
                      </a:txBody>
                      <a:tcPr>
                        <a:solidFill>
                          <a:srgbClr val="00B050"/>
                        </a:solidFill>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117066887"/>
                      </a:ext>
                    </a:extLst>
                  </a:tr>
                  <a:tr h="491327">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smtClean="0"/>
                            <a:t>E</a:t>
                          </a:r>
                          <a:endParaRPr lang="en-US" dirty="0"/>
                        </a:p>
                      </a:txBody>
                      <a:tcPr>
                        <a:solidFill>
                          <a:srgbClr val="00B0F0"/>
                        </a:solidFill>
                      </a:tcPr>
                    </a:tc>
                    <a:tc>
                      <a:txBody>
                        <a:bodyPr/>
                        <a:lstStyle/>
                        <a:p>
                          <a:pPr algn="ctr"/>
                          <a:r>
                            <a:rPr lang="en-US" dirty="0" smtClean="0"/>
                            <a:t>S</a:t>
                          </a:r>
                          <a:endParaRPr lang="en-US" dirty="0"/>
                        </a:p>
                      </a:txBody>
                      <a:tcPr>
                        <a:solidFill>
                          <a:srgbClr val="FFFF00"/>
                        </a:solidFill>
                      </a:tcPr>
                    </a:tc>
                    <a:tc>
                      <a:txBody>
                        <a:bodyPr/>
                        <a:lstStyle/>
                        <a:p>
                          <a:pPr algn="ctr"/>
                          <a:r>
                            <a:rPr lang="en-US" dirty="0" smtClean="0"/>
                            <a:t>P</a:t>
                          </a:r>
                          <a:endParaRPr lang="en-US" dirty="0"/>
                        </a:p>
                      </a:txBody>
                      <a:tcPr>
                        <a:solidFill>
                          <a:srgbClr val="00B050"/>
                        </a:solid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389587347"/>
                      </a:ext>
                    </a:extLst>
                  </a:tr>
                  <a:tr h="491327">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smtClean="0"/>
                            <a:t>E</a:t>
                          </a:r>
                          <a:endParaRPr lang="en-US" dirty="0"/>
                        </a:p>
                      </a:txBody>
                      <a:tcPr>
                        <a:solidFill>
                          <a:srgbClr val="00B0F0"/>
                        </a:solidFill>
                      </a:tcPr>
                    </a:tc>
                    <a:tc>
                      <a:txBody>
                        <a:bodyPr/>
                        <a:lstStyle/>
                        <a:p>
                          <a:pPr algn="ctr"/>
                          <a:r>
                            <a:rPr lang="en-US" dirty="0" smtClean="0"/>
                            <a:t>S</a:t>
                          </a:r>
                          <a:endParaRPr lang="en-US" dirty="0"/>
                        </a:p>
                      </a:txBody>
                      <a:tcPr>
                        <a:solidFill>
                          <a:srgbClr val="FFFF00"/>
                        </a:solidFill>
                      </a:tcPr>
                    </a:tc>
                    <a:tc>
                      <a:txBody>
                        <a:bodyPr/>
                        <a:lstStyle/>
                        <a:p>
                          <a:pPr algn="ctr"/>
                          <a:r>
                            <a:rPr lang="en-US" dirty="0" smtClean="0"/>
                            <a:t>P</a:t>
                          </a:r>
                          <a:endParaRPr lang="en-US" dirty="0"/>
                        </a:p>
                      </a:txBody>
                      <a:tcPr>
                        <a:solidFill>
                          <a:srgbClr val="00B050"/>
                        </a:solidFill>
                      </a:tcPr>
                    </a:tc>
                    <a:tc>
                      <a:txBody>
                        <a:bodyPr/>
                        <a:lstStyle/>
                        <a:p>
                          <a:pPr algn="ctr"/>
                          <a:endParaRPr lang="en-US" dirty="0"/>
                        </a:p>
                      </a:txBody>
                      <a:tcPr/>
                    </a:tc>
                    <a:extLst>
                      <a:ext uri="{0D108BD9-81ED-4DB2-BD59-A6C34878D82A}">
                        <a16:rowId xmlns:a16="http://schemas.microsoft.com/office/drawing/2014/main" val="1704882939"/>
                      </a:ext>
                    </a:extLst>
                  </a:tr>
                  <a:tr h="491327">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022197175"/>
                      </a:ext>
                    </a:extLst>
                  </a:tr>
                </a:tbl>
              </a:graphicData>
            </a:graphic>
          </p:graphicFrame>
          <p:sp>
            <p:nvSpPr>
              <p:cNvPr id="6" name="TextBox 5"/>
              <p:cNvSpPr txBox="1"/>
              <p:nvPr/>
            </p:nvSpPr>
            <p:spPr>
              <a:xfrm>
                <a:off x="386284" y="3377675"/>
                <a:ext cx="903832" cy="476071"/>
              </a:xfrm>
              <a:prstGeom prst="flowChartTerminator">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Data 1</a:t>
                </a:r>
                <a:endParaRPr lang="en-US" sz="1600" b="1" dirty="0"/>
              </a:p>
            </p:txBody>
          </p:sp>
          <p:sp>
            <p:nvSpPr>
              <p:cNvPr id="7" name="TextBox 6"/>
              <p:cNvSpPr txBox="1"/>
              <p:nvPr/>
            </p:nvSpPr>
            <p:spPr>
              <a:xfrm>
                <a:off x="386284" y="3858402"/>
                <a:ext cx="903832" cy="476071"/>
              </a:xfrm>
              <a:prstGeom prst="flowChartTerminator">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Data 2</a:t>
                </a:r>
                <a:endParaRPr lang="en-US" sz="1600" b="1" dirty="0"/>
              </a:p>
            </p:txBody>
          </p:sp>
          <p:sp>
            <p:nvSpPr>
              <p:cNvPr id="8" name="TextBox 7"/>
              <p:cNvSpPr txBox="1"/>
              <p:nvPr/>
            </p:nvSpPr>
            <p:spPr>
              <a:xfrm>
                <a:off x="386284" y="4321304"/>
                <a:ext cx="903832" cy="476071"/>
              </a:xfrm>
              <a:prstGeom prst="flowChartTerminator">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Data 3</a:t>
                </a:r>
                <a:endParaRPr lang="en-US" sz="1600" b="1" dirty="0"/>
              </a:p>
            </p:txBody>
          </p:sp>
        </p:grpSp>
        <p:grpSp>
          <p:nvGrpSpPr>
            <p:cNvPr id="45" name="Group 44"/>
            <p:cNvGrpSpPr/>
            <p:nvPr/>
          </p:nvGrpSpPr>
          <p:grpSpPr>
            <a:xfrm>
              <a:off x="1345471" y="4790695"/>
              <a:ext cx="5368832" cy="373140"/>
              <a:chOff x="1345471" y="4790695"/>
              <a:chExt cx="5368832" cy="373140"/>
            </a:xfrm>
          </p:grpSpPr>
          <p:grpSp>
            <p:nvGrpSpPr>
              <p:cNvPr id="32" name="Group 31"/>
              <p:cNvGrpSpPr/>
              <p:nvPr/>
            </p:nvGrpSpPr>
            <p:grpSpPr>
              <a:xfrm>
                <a:off x="1345471" y="4794093"/>
                <a:ext cx="4114323" cy="369332"/>
                <a:chOff x="1772904" y="5324907"/>
                <a:chExt cx="4114323" cy="369332"/>
              </a:xfrm>
            </p:grpSpPr>
            <p:grpSp>
              <p:nvGrpSpPr>
                <p:cNvPr id="33" name="Group 32"/>
                <p:cNvGrpSpPr/>
                <p:nvPr/>
              </p:nvGrpSpPr>
              <p:grpSpPr>
                <a:xfrm>
                  <a:off x="1772904" y="5324907"/>
                  <a:ext cx="1906068" cy="307462"/>
                  <a:chOff x="1785967" y="5397563"/>
                  <a:chExt cx="1906068" cy="369332"/>
                </a:xfrm>
              </p:grpSpPr>
              <p:sp>
                <p:nvSpPr>
                  <p:cNvPr id="39" name="TextBox 38"/>
                  <p:cNvSpPr txBox="1"/>
                  <p:nvPr/>
                </p:nvSpPr>
                <p:spPr>
                  <a:xfrm>
                    <a:off x="1785967" y="5397563"/>
                    <a:ext cx="261257" cy="369332"/>
                  </a:xfrm>
                  <a:prstGeom prst="rect">
                    <a:avLst/>
                  </a:prstGeom>
                  <a:noFill/>
                </p:spPr>
                <p:txBody>
                  <a:bodyPr wrap="square" rtlCol="0">
                    <a:spAutoFit/>
                  </a:bodyPr>
                  <a:lstStyle/>
                  <a:p>
                    <a:r>
                      <a:rPr lang="en-US" dirty="0" smtClean="0"/>
                      <a:t>1</a:t>
                    </a:r>
                    <a:endParaRPr lang="en-US" dirty="0"/>
                  </a:p>
                </p:txBody>
              </p:sp>
              <p:sp>
                <p:nvSpPr>
                  <p:cNvPr id="40" name="TextBox 39"/>
                  <p:cNvSpPr txBox="1"/>
                  <p:nvPr/>
                </p:nvSpPr>
                <p:spPr>
                  <a:xfrm>
                    <a:off x="2350967" y="5397563"/>
                    <a:ext cx="261257" cy="369332"/>
                  </a:xfrm>
                  <a:prstGeom prst="rect">
                    <a:avLst/>
                  </a:prstGeom>
                  <a:noFill/>
                </p:spPr>
                <p:txBody>
                  <a:bodyPr wrap="square" rtlCol="0">
                    <a:spAutoFit/>
                  </a:bodyPr>
                  <a:lstStyle/>
                  <a:p>
                    <a:r>
                      <a:rPr lang="en-US" dirty="0"/>
                      <a:t>2</a:t>
                    </a:r>
                  </a:p>
                </p:txBody>
              </p:sp>
              <p:sp>
                <p:nvSpPr>
                  <p:cNvPr id="41" name="TextBox 40"/>
                  <p:cNvSpPr txBox="1"/>
                  <p:nvPr/>
                </p:nvSpPr>
                <p:spPr>
                  <a:xfrm>
                    <a:off x="2865778" y="5397563"/>
                    <a:ext cx="261257" cy="369332"/>
                  </a:xfrm>
                  <a:prstGeom prst="rect">
                    <a:avLst/>
                  </a:prstGeom>
                  <a:noFill/>
                </p:spPr>
                <p:txBody>
                  <a:bodyPr wrap="square" rtlCol="0">
                    <a:spAutoFit/>
                  </a:bodyPr>
                  <a:lstStyle/>
                  <a:p>
                    <a:r>
                      <a:rPr lang="en-US" dirty="0"/>
                      <a:t>3</a:t>
                    </a:r>
                  </a:p>
                </p:txBody>
              </p:sp>
              <p:sp>
                <p:nvSpPr>
                  <p:cNvPr id="42" name="TextBox 41"/>
                  <p:cNvSpPr txBox="1"/>
                  <p:nvPr/>
                </p:nvSpPr>
                <p:spPr>
                  <a:xfrm>
                    <a:off x="3430778" y="5397563"/>
                    <a:ext cx="261257" cy="369332"/>
                  </a:xfrm>
                  <a:prstGeom prst="rect">
                    <a:avLst/>
                  </a:prstGeom>
                  <a:noFill/>
                </p:spPr>
                <p:txBody>
                  <a:bodyPr wrap="square" rtlCol="0">
                    <a:spAutoFit/>
                  </a:bodyPr>
                  <a:lstStyle/>
                  <a:p>
                    <a:r>
                      <a:rPr lang="en-US" dirty="0"/>
                      <a:t>4</a:t>
                    </a:r>
                  </a:p>
                </p:txBody>
              </p:sp>
            </p:grpSp>
            <p:grpSp>
              <p:nvGrpSpPr>
                <p:cNvPr id="34" name="Group 33"/>
                <p:cNvGrpSpPr/>
                <p:nvPr/>
              </p:nvGrpSpPr>
              <p:grpSpPr>
                <a:xfrm>
                  <a:off x="3981159" y="5324907"/>
                  <a:ext cx="1906068" cy="369332"/>
                  <a:chOff x="1785967" y="5397563"/>
                  <a:chExt cx="1906068" cy="443652"/>
                </a:xfrm>
              </p:grpSpPr>
              <p:sp>
                <p:nvSpPr>
                  <p:cNvPr id="35" name="TextBox 34"/>
                  <p:cNvSpPr txBox="1"/>
                  <p:nvPr/>
                </p:nvSpPr>
                <p:spPr>
                  <a:xfrm>
                    <a:off x="1785967" y="5397563"/>
                    <a:ext cx="261257" cy="443652"/>
                  </a:xfrm>
                  <a:prstGeom prst="rect">
                    <a:avLst/>
                  </a:prstGeom>
                  <a:noFill/>
                </p:spPr>
                <p:txBody>
                  <a:bodyPr wrap="square" rtlCol="0">
                    <a:spAutoFit/>
                  </a:bodyPr>
                  <a:lstStyle/>
                  <a:p>
                    <a:r>
                      <a:rPr lang="en-US" dirty="0"/>
                      <a:t>5</a:t>
                    </a:r>
                  </a:p>
                </p:txBody>
              </p:sp>
              <p:sp>
                <p:nvSpPr>
                  <p:cNvPr id="36" name="TextBox 35"/>
                  <p:cNvSpPr txBox="1"/>
                  <p:nvPr/>
                </p:nvSpPr>
                <p:spPr>
                  <a:xfrm>
                    <a:off x="2350967" y="5397563"/>
                    <a:ext cx="261257" cy="443652"/>
                  </a:xfrm>
                  <a:prstGeom prst="rect">
                    <a:avLst/>
                  </a:prstGeom>
                  <a:noFill/>
                </p:spPr>
                <p:txBody>
                  <a:bodyPr wrap="square" rtlCol="0">
                    <a:spAutoFit/>
                  </a:bodyPr>
                  <a:lstStyle/>
                  <a:p>
                    <a:r>
                      <a:rPr lang="en-US" dirty="0" smtClean="0"/>
                      <a:t>6</a:t>
                    </a:r>
                    <a:endParaRPr lang="en-US" dirty="0"/>
                  </a:p>
                </p:txBody>
              </p:sp>
              <p:sp>
                <p:nvSpPr>
                  <p:cNvPr id="37" name="TextBox 36"/>
                  <p:cNvSpPr txBox="1"/>
                  <p:nvPr/>
                </p:nvSpPr>
                <p:spPr>
                  <a:xfrm>
                    <a:off x="2865778" y="5397563"/>
                    <a:ext cx="261257" cy="443652"/>
                  </a:xfrm>
                  <a:prstGeom prst="rect">
                    <a:avLst/>
                  </a:prstGeom>
                  <a:noFill/>
                </p:spPr>
                <p:txBody>
                  <a:bodyPr wrap="square" rtlCol="0">
                    <a:spAutoFit/>
                  </a:bodyPr>
                  <a:lstStyle/>
                  <a:p>
                    <a:r>
                      <a:rPr lang="en-US" dirty="0" smtClean="0"/>
                      <a:t>7</a:t>
                    </a:r>
                    <a:endParaRPr lang="en-US" dirty="0"/>
                  </a:p>
                </p:txBody>
              </p:sp>
              <p:sp>
                <p:nvSpPr>
                  <p:cNvPr id="38" name="TextBox 37"/>
                  <p:cNvSpPr txBox="1"/>
                  <p:nvPr/>
                </p:nvSpPr>
                <p:spPr>
                  <a:xfrm>
                    <a:off x="3430778" y="5397563"/>
                    <a:ext cx="261257" cy="443652"/>
                  </a:xfrm>
                  <a:prstGeom prst="rect">
                    <a:avLst/>
                  </a:prstGeom>
                  <a:noFill/>
                </p:spPr>
                <p:txBody>
                  <a:bodyPr wrap="square" rtlCol="0">
                    <a:spAutoFit/>
                  </a:bodyPr>
                  <a:lstStyle/>
                  <a:p>
                    <a:r>
                      <a:rPr lang="en-US" dirty="0" smtClean="0"/>
                      <a:t>8</a:t>
                    </a:r>
                    <a:endParaRPr lang="en-US" dirty="0"/>
                  </a:p>
                </p:txBody>
              </p:sp>
            </p:grpSp>
          </p:grpSp>
          <p:sp>
            <p:nvSpPr>
              <p:cNvPr id="43" name="TextBox 42"/>
              <p:cNvSpPr txBox="1"/>
              <p:nvPr/>
            </p:nvSpPr>
            <p:spPr>
              <a:xfrm>
                <a:off x="5761981" y="4794503"/>
                <a:ext cx="261257" cy="369332"/>
              </a:xfrm>
              <a:prstGeom prst="rect">
                <a:avLst/>
              </a:prstGeom>
              <a:noFill/>
            </p:spPr>
            <p:txBody>
              <a:bodyPr wrap="square" rtlCol="0">
                <a:spAutoFit/>
              </a:bodyPr>
              <a:lstStyle/>
              <a:p>
                <a:r>
                  <a:rPr lang="en-US" dirty="0"/>
                  <a:t>9</a:t>
                </a:r>
              </a:p>
            </p:txBody>
          </p:sp>
          <p:sp>
            <p:nvSpPr>
              <p:cNvPr id="44" name="TextBox 43"/>
              <p:cNvSpPr txBox="1"/>
              <p:nvPr/>
            </p:nvSpPr>
            <p:spPr>
              <a:xfrm>
                <a:off x="6267027" y="4790695"/>
                <a:ext cx="447276" cy="369332"/>
              </a:xfrm>
              <a:prstGeom prst="rect">
                <a:avLst/>
              </a:prstGeom>
              <a:noFill/>
            </p:spPr>
            <p:txBody>
              <a:bodyPr wrap="square" rtlCol="0">
                <a:spAutoFit/>
              </a:bodyPr>
              <a:lstStyle/>
              <a:p>
                <a:r>
                  <a:rPr lang="en-US" dirty="0" smtClean="0"/>
                  <a:t>10</a:t>
                </a:r>
                <a:endParaRPr lang="en-US" dirty="0"/>
              </a:p>
            </p:txBody>
          </p:sp>
        </p:grpSp>
      </p:grpSp>
      <p:grpSp>
        <p:nvGrpSpPr>
          <p:cNvPr id="20" name="Group 19"/>
          <p:cNvGrpSpPr/>
          <p:nvPr/>
        </p:nvGrpSpPr>
        <p:grpSpPr>
          <a:xfrm>
            <a:off x="5998400" y="194862"/>
            <a:ext cx="1789611" cy="2429405"/>
            <a:chOff x="5408023" y="313795"/>
            <a:chExt cx="1789611" cy="2429405"/>
          </a:xfrm>
        </p:grpSpPr>
        <p:sp>
          <p:nvSpPr>
            <p:cNvPr id="11" name="Oval 10"/>
            <p:cNvSpPr/>
            <p:nvPr/>
          </p:nvSpPr>
          <p:spPr>
            <a:xfrm>
              <a:off x="5408023" y="313795"/>
              <a:ext cx="1789611" cy="2429405"/>
            </a:xfrm>
            <a:prstGeom prst="ellipse">
              <a:avLst/>
            </a:prstGeom>
            <a:solidFill>
              <a:schemeClr val="bg1">
                <a:lumMod val="9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ounded Rectangle 11"/>
            <p:cNvSpPr/>
            <p:nvPr/>
          </p:nvSpPr>
          <p:spPr>
            <a:xfrm>
              <a:off x="5950130" y="367570"/>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a:t>
              </a:r>
              <a:endParaRPr lang="en-US" dirty="0"/>
            </a:p>
          </p:txBody>
        </p:sp>
        <p:sp>
          <p:nvSpPr>
            <p:cNvPr id="13" name="Rounded Rectangle 12"/>
            <p:cNvSpPr/>
            <p:nvPr/>
          </p:nvSpPr>
          <p:spPr>
            <a:xfrm>
              <a:off x="5950129" y="1214019"/>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a:t>
              </a:r>
            </a:p>
          </p:txBody>
        </p:sp>
        <p:sp>
          <p:nvSpPr>
            <p:cNvPr id="14" name="Rounded Rectangle 13"/>
            <p:cNvSpPr/>
            <p:nvPr/>
          </p:nvSpPr>
          <p:spPr>
            <a:xfrm>
              <a:off x="5950128" y="2102480"/>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a:t>
              </a:r>
              <a:endParaRPr lang="en-US" dirty="0"/>
            </a:p>
          </p:txBody>
        </p:sp>
        <p:cxnSp>
          <p:nvCxnSpPr>
            <p:cNvPr id="16" name="Straight Arrow Connector 15"/>
            <p:cNvCxnSpPr>
              <a:stCxn id="12" idx="2"/>
              <a:endCxn id="13" idx="0"/>
            </p:cNvCxnSpPr>
            <p:nvPr/>
          </p:nvCxnSpPr>
          <p:spPr>
            <a:xfrm flipH="1">
              <a:off x="6302827" y="934303"/>
              <a:ext cx="1" cy="27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2"/>
              <a:endCxn id="14" idx="0"/>
            </p:cNvCxnSpPr>
            <p:nvPr/>
          </p:nvCxnSpPr>
          <p:spPr>
            <a:xfrm flipH="1">
              <a:off x="6302826" y="1780752"/>
              <a:ext cx="1" cy="32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240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sp>
        <p:nvSpPr>
          <p:cNvPr id="3" name="Content Placeholder 2"/>
          <p:cNvSpPr>
            <a:spLocks noGrp="1"/>
          </p:cNvSpPr>
          <p:nvPr>
            <p:ph idx="1"/>
          </p:nvPr>
        </p:nvSpPr>
        <p:spPr>
          <a:xfrm>
            <a:off x="838200" y="1971082"/>
            <a:ext cx="2767149" cy="550050"/>
          </a:xfrm>
        </p:spPr>
        <p:txBody>
          <a:bodyPr/>
          <a:lstStyle/>
          <a:p>
            <a:r>
              <a:rPr lang="en-US" b="1" dirty="0" smtClean="0"/>
              <a:t>Loop Unrolling</a:t>
            </a:r>
            <a:endParaRPr lang="en-US" b="1" dirty="0"/>
          </a:p>
        </p:txBody>
      </p:sp>
      <p:pic>
        <p:nvPicPr>
          <p:cNvPr id="4" name="Content Placeholder 3"/>
          <p:cNvPicPr>
            <a:picLocks noChangeAspect="1"/>
          </p:cNvPicPr>
          <p:nvPr/>
        </p:nvPicPr>
        <p:blipFill>
          <a:blip r:embed="rId3"/>
          <a:stretch>
            <a:fillRect/>
          </a:stretch>
        </p:blipFill>
        <p:spPr>
          <a:xfrm>
            <a:off x="8361576" y="943272"/>
            <a:ext cx="3391816" cy="4966588"/>
          </a:xfrm>
          <a:prstGeom prst="rect">
            <a:avLst/>
          </a:prstGeom>
        </p:spPr>
      </p:pic>
      <mc:AlternateContent xmlns:mc="http://schemas.openxmlformats.org/markup-compatibility/2006" xmlns:a14="http://schemas.microsoft.com/office/drawing/2010/main">
        <mc:Choice Requires="a14">
          <p:sp>
            <p:nvSpPr>
              <p:cNvPr id="23" name="Rectangle 22"/>
              <p:cNvSpPr/>
              <p:nvPr/>
            </p:nvSpPr>
            <p:spPr>
              <a:xfrm>
                <a:off x="786438" y="2837576"/>
                <a:ext cx="5238541" cy="2123402"/>
              </a:xfrm>
              <a:prstGeom prst="rect">
                <a:avLst/>
              </a:prstGeom>
            </p:spPr>
            <p:txBody>
              <a:bodyPr wrap="square">
                <a:spAutoFit/>
              </a:bodyPr>
              <a:lstStyle/>
              <a:p>
                <a:pPr marL="285750" indent="-285750">
                  <a:buFont typeface="Arial" panose="020B0604020202020204" pitchFamily="34" charset="0"/>
                  <a:buChar char="•"/>
                </a:pPr>
                <a:r>
                  <a:rPr lang="en-US" dirty="0" smtClean="0"/>
                  <a:t>Loop Unrolling is the process of unwinding a loop</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For </a:t>
                </a:r>
                <a:r>
                  <a:rPr lang="en-US" dirty="0"/>
                  <a:t>a design with 2 loop unrolling, the 16 rounds yield total delay </a:t>
                </a:r>
                <a:r>
                  <a:rPr lang="en-US" dirty="0" smtClean="0"/>
                  <a:t>of:  </a:t>
                </a:r>
                <a14:m>
                  <m:oMath xmlns:m="http://schemas.openxmlformats.org/officeDocument/2006/math">
                    <m:r>
                      <a:rPr lang="en-US" b="1" i="1">
                        <a:latin typeface="Cambria Math" panose="02040503050406030204" pitchFamily="18" charset="0"/>
                      </a:rPr>
                      <m:t>𝟖</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𝒎𝒖𝒙</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𝒓𝒆𝒈</m:t>
                            </m:r>
                          </m:sub>
                        </m:sSub>
                      </m:e>
                    </m:d>
                    <m:r>
                      <a:rPr lang="en-US" b="1" i="1">
                        <a:latin typeface="Cambria Math" panose="02040503050406030204" pitchFamily="18" charset="0"/>
                      </a:rPr>
                      <m:t>+</m:t>
                    </m:r>
                    <m:r>
                      <a:rPr lang="en-US" b="1" i="1">
                        <a:latin typeface="Cambria Math" panose="02040503050406030204" pitchFamily="18" charset="0"/>
                      </a:rPr>
                      <m:t>𝟏𝟔</m:t>
                    </m:r>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𝒄𝒍</m:t>
                        </m:r>
                      </m:sub>
                    </m:sSub>
                  </m:oMath>
                </a14:m>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design with 4 loop unrolling, the 16 rounds yield a total delay </a:t>
                </a:r>
                <a:r>
                  <a:rPr lang="en-US" dirty="0" smtClean="0"/>
                  <a:t>of:  </a:t>
                </a:r>
                <a14:m>
                  <m:oMath xmlns:m="http://schemas.openxmlformats.org/officeDocument/2006/math">
                    <m:r>
                      <a:rPr lang="en-US" b="1" i="1">
                        <a:latin typeface="Cambria Math" panose="02040503050406030204" pitchFamily="18" charset="0"/>
                      </a:rPr>
                      <m:t>𝟒</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𝒎𝒖𝒙</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𝒓𝒆𝒈</m:t>
                            </m:r>
                          </m:sub>
                        </m:sSub>
                      </m:e>
                    </m:d>
                    <m:r>
                      <a:rPr lang="en-US" b="1" i="1">
                        <a:latin typeface="Cambria Math" panose="02040503050406030204" pitchFamily="18" charset="0"/>
                      </a:rPr>
                      <m:t>+</m:t>
                    </m:r>
                    <m:r>
                      <a:rPr lang="en-US" b="1" i="1">
                        <a:latin typeface="Cambria Math" panose="02040503050406030204" pitchFamily="18" charset="0"/>
                      </a:rPr>
                      <m:t>𝟏𝟔</m:t>
                    </m:r>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𝒄𝒍</m:t>
                        </m:r>
                      </m:sub>
                    </m:sSub>
                  </m:oMath>
                </a14:m>
                <a:endParaRPr lang="en-US" b="1" dirty="0"/>
              </a:p>
            </p:txBody>
          </p:sp>
        </mc:Choice>
        <mc:Fallback xmlns="">
          <p:sp>
            <p:nvSpPr>
              <p:cNvPr id="23" name="Rectangle 22"/>
              <p:cNvSpPr>
                <a:spLocks noRot="1" noChangeAspect="1" noMove="1" noResize="1" noEditPoints="1" noAdjustHandles="1" noChangeArrowheads="1" noChangeShapeType="1" noTextEdit="1"/>
              </p:cNvSpPr>
              <p:nvPr/>
            </p:nvSpPr>
            <p:spPr>
              <a:xfrm>
                <a:off x="786438" y="2837576"/>
                <a:ext cx="5238541" cy="2123402"/>
              </a:xfrm>
              <a:prstGeom prst="rect">
                <a:avLst/>
              </a:prstGeom>
              <a:blipFill>
                <a:blip r:embed="rId4"/>
                <a:stretch>
                  <a:fillRect l="-698" t="-1433" b="-2292"/>
                </a:stretch>
              </a:blipFill>
            </p:spPr>
            <p:txBody>
              <a:bodyPr/>
              <a:lstStyle/>
              <a:p>
                <a:r>
                  <a:rPr lang="en-US">
                    <a:noFill/>
                  </a:rPr>
                  <a:t> </a:t>
                </a:r>
              </a:p>
            </p:txBody>
          </p:sp>
        </mc:Fallback>
      </mc:AlternateContent>
      <p:grpSp>
        <p:nvGrpSpPr>
          <p:cNvPr id="41" name="Group 40"/>
          <p:cNvGrpSpPr/>
          <p:nvPr/>
        </p:nvGrpSpPr>
        <p:grpSpPr>
          <a:xfrm>
            <a:off x="6123898" y="814722"/>
            <a:ext cx="2156960" cy="5223687"/>
            <a:chOff x="5591363" y="731441"/>
            <a:chExt cx="2156960" cy="5223687"/>
          </a:xfrm>
        </p:grpSpPr>
        <p:sp>
          <p:nvSpPr>
            <p:cNvPr id="40" name="Oval 39"/>
            <p:cNvSpPr/>
            <p:nvPr/>
          </p:nvSpPr>
          <p:spPr>
            <a:xfrm>
              <a:off x="5591363" y="3458155"/>
              <a:ext cx="2156960" cy="2496973"/>
            </a:xfrm>
            <a:prstGeom prst="ellipse">
              <a:avLst/>
            </a:prstGeom>
            <a:solidFill>
              <a:schemeClr val="bg1">
                <a:lumMod val="9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591363" y="731441"/>
              <a:ext cx="2156960" cy="2496973"/>
            </a:xfrm>
            <a:prstGeom prst="ellipse">
              <a:avLst/>
            </a:prstGeom>
            <a:solidFill>
              <a:schemeClr val="bg1">
                <a:lumMod val="9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4" name="Group 23"/>
            <p:cNvGrpSpPr/>
            <p:nvPr/>
          </p:nvGrpSpPr>
          <p:grpSpPr>
            <a:xfrm>
              <a:off x="6217921" y="826427"/>
              <a:ext cx="903854" cy="4997895"/>
              <a:chOff x="6076741" y="893455"/>
              <a:chExt cx="705399" cy="4997895"/>
            </a:xfrm>
          </p:grpSpPr>
          <p:sp>
            <p:nvSpPr>
              <p:cNvPr id="7" name="Rounded Rectangle 6"/>
              <p:cNvSpPr/>
              <p:nvPr/>
            </p:nvSpPr>
            <p:spPr>
              <a:xfrm>
                <a:off x="6076745" y="893455"/>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a:t>
                </a:r>
                <a:endParaRPr lang="en-US" dirty="0"/>
              </a:p>
            </p:txBody>
          </p:sp>
          <p:sp>
            <p:nvSpPr>
              <p:cNvPr id="8" name="Rounded Rectangle 7"/>
              <p:cNvSpPr/>
              <p:nvPr/>
            </p:nvSpPr>
            <p:spPr>
              <a:xfrm>
                <a:off x="6076744" y="1739904"/>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a:t>
                </a:r>
              </a:p>
            </p:txBody>
          </p:sp>
          <p:sp>
            <p:nvSpPr>
              <p:cNvPr id="9" name="Rounded Rectangle 8"/>
              <p:cNvSpPr/>
              <p:nvPr/>
            </p:nvSpPr>
            <p:spPr>
              <a:xfrm>
                <a:off x="6076743" y="2628365"/>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a:t>
                </a:r>
                <a:endParaRPr lang="en-US" dirty="0"/>
              </a:p>
            </p:txBody>
          </p:sp>
          <p:cxnSp>
            <p:nvCxnSpPr>
              <p:cNvPr id="10" name="Straight Arrow Connector 9"/>
              <p:cNvCxnSpPr>
                <a:stCxn id="7" idx="2"/>
                <a:endCxn id="8" idx="0"/>
              </p:cNvCxnSpPr>
              <p:nvPr/>
            </p:nvCxnSpPr>
            <p:spPr>
              <a:xfrm flipH="1">
                <a:off x="6429442" y="1460188"/>
                <a:ext cx="1" cy="27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2"/>
                <a:endCxn id="9" idx="0"/>
              </p:cNvCxnSpPr>
              <p:nvPr/>
            </p:nvCxnSpPr>
            <p:spPr>
              <a:xfrm flipH="1">
                <a:off x="6429441" y="2306637"/>
                <a:ext cx="1" cy="32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076741" y="3589707"/>
                <a:ext cx="705397" cy="2301643"/>
                <a:chOff x="5743299" y="2247128"/>
                <a:chExt cx="705397" cy="2301643"/>
              </a:xfrm>
            </p:grpSpPr>
            <p:sp>
              <p:nvSpPr>
                <p:cNvPr id="14" name="Rounded Rectangle 13"/>
                <p:cNvSpPr/>
                <p:nvPr/>
              </p:nvSpPr>
              <p:spPr>
                <a:xfrm>
                  <a:off x="5743301" y="2247128"/>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a:t>
                  </a:r>
                  <a:endParaRPr lang="en-US" dirty="0"/>
                </a:p>
              </p:txBody>
            </p:sp>
            <p:sp>
              <p:nvSpPr>
                <p:cNvPr id="15" name="Rounded Rectangle 14"/>
                <p:cNvSpPr/>
                <p:nvPr/>
              </p:nvSpPr>
              <p:spPr>
                <a:xfrm>
                  <a:off x="5743300" y="3093577"/>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a:t>
                  </a:r>
                </a:p>
              </p:txBody>
            </p:sp>
            <p:sp>
              <p:nvSpPr>
                <p:cNvPr id="16" name="Rounded Rectangle 15"/>
                <p:cNvSpPr/>
                <p:nvPr/>
              </p:nvSpPr>
              <p:spPr>
                <a:xfrm>
                  <a:off x="5743299" y="3982038"/>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a:t>
                  </a:r>
                  <a:endParaRPr lang="en-US" dirty="0"/>
                </a:p>
              </p:txBody>
            </p:sp>
            <p:cxnSp>
              <p:nvCxnSpPr>
                <p:cNvPr id="17" name="Straight Arrow Connector 16"/>
                <p:cNvCxnSpPr>
                  <a:stCxn id="14" idx="2"/>
                  <a:endCxn id="15" idx="0"/>
                </p:cNvCxnSpPr>
                <p:nvPr/>
              </p:nvCxnSpPr>
              <p:spPr>
                <a:xfrm flipH="1">
                  <a:off x="6095998" y="2813861"/>
                  <a:ext cx="1" cy="27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2"/>
                  <a:endCxn id="16" idx="0"/>
                </p:cNvCxnSpPr>
                <p:nvPr/>
              </p:nvCxnSpPr>
              <p:spPr>
                <a:xfrm flipH="1">
                  <a:off x="6095997" y="3660310"/>
                  <a:ext cx="1" cy="32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p:cNvCxnSpPr>
                <a:stCxn id="9" idx="2"/>
                <a:endCxn id="14" idx="0"/>
              </p:cNvCxnSpPr>
              <p:nvPr/>
            </p:nvCxnSpPr>
            <p:spPr>
              <a:xfrm>
                <a:off x="6429441" y="3195098"/>
                <a:ext cx="0" cy="3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6" name="Elbow Connector 25"/>
            <p:cNvCxnSpPr>
              <a:stCxn id="16" idx="2"/>
              <a:endCxn id="7" idx="0"/>
            </p:cNvCxnSpPr>
            <p:nvPr/>
          </p:nvCxnSpPr>
          <p:spPr>
            <a:xfrm rot="5400000" flipH="1" flipV="1">
              <a:off x="4170900" y="3325372"/>
              <a:ext cx="4997895" cy="6"/>
            </a:xfrm>
            <a:prstGeom prst="bentConnector5">
              <a:avLst>
                <a:gd name="adj1" fmla="val -4574"/>
                <a:gd name="adj2" fmla="val 11342166667"/>
                <a:gd name="adj3" fmla="val 104574"/>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p:cNvCxnSpPr/>
          <p:nvPr/>
        </p:nvCxnSpPr>
        <p:spPr>
          <a:xfrm flipH="1" flipV="1">
            <a:off x="8280858" y="2521131"/>
            <a:ext cx="758640" cy="316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8280858" y="3866606"/>
            <a:ext cx="797828" cy="585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0342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sp>
        <p:nvSpPr>
          <p:cNvPr id="3" name="Content Placeholder 2"/>
          <p:cNvSpPr>
            <a:spLocks noGrp="1"/>
          </p:cNvSpPr>
          <p:nvPr>
            <p:ph idx="1"/>
          </p:nvPr>
        </p:nvSpPr>
        <p:spPr/>
        <p:txBody>
          <a:bodyPr/>
          <a:lstStyle/>
          <a:p>
            <a:r>
              <a:rPr lang="en-US" b="1" dirty="0" smtClean="0"/>
              <a:t>Pipelining</a:t>
            </a:r>
            <a:endParaRPr lang="en-US" b="1" dirty="0"/>
          </a:p>
        </p:txBody>
      </p:sp>
      <p:pic>
        <p:nvPicPr>
          <p:cNvPr id="4" name="Picture 3"/>
          <p:cNvPicPr>
            <a:picLocks noChangeAspect="1"/>
          </p:cNvPicPr>
          <p:nvPr/>
        </p:nvPicPr>
        <p:blipFill>
          <a:blip r:embed="rId2"/>
          <a:stretch>
            <a:fillRect/>
          </a:stretch>
        </p:blipFill>
        <p:spPr>
          <a:xfrm>
            <a:off x="9154452" y="1271273"/>
            <a:ext cx="2653888" cy="4378915"/>
          </a:xfrm>
          <a:prstGeom prst="rect">
            <a:avLst/>
          </a:prstGeom>
        </p:spPr>
      </p:pic>
      <p:grpSp>
        <p:nvGrpSpPr>
          <p:cNvPr id="79" name="Group 78"/>
          <p:cNvGrpSpPr/>
          <p:nvPr/>
        </p:nvGrpSpPr>
        <p:grpSpPr>
          <a:xfrm>
            <a:off x="6899368" y="1009721"/>
            <a:ext cx="1898367" cy="4902882"/>
            <a:chOff x="7128340" y="1009721"/>
            <a:chExt cx="1898367" cy="4902882"/>
          </a:xfrm>
        </p:grpSpPr>
        <p:grpSp>
          <p:nvGrpSpPr>
            <p:cNvPr id="55" name="Group 54"/>
            <p:cNvGrpSpPr/>
            <p:nvPr/>
          </p:nvGrpSpPr>
          <p:grpSpPr>
            <a:xfrm>
              <a:off x="7128340" y="1009721"/>
              <a:ext cx="1898367" cy="4902882"/>
              <a:chOff x="6853747" y="534851"/>
              <a:chExt cx="2156960" cy="5948637"/>
            </a:xfrm>
          </p:grpSpPr>
          <p:grpSp>
            <p:nvGrpSpPr>
              <p:cNvPr id="51" name="Group 50"/>
              <p:cNvGrpSpPr/>
              <p:nvPr/>
            </p:nvGrpSpPr>
            <p:grpSpPr>
              <a:xfrm>
                <a:off x="6853747" y="3986515"/>
                <a:ext cx="2156960" cy="2496973"/>
                <a:chOff x="6692082" y="3602756"/>
                <a:chExt cx="2156960" cy="2496973"/>
              </a:xfrm>
            </p:grpSpPr>
            <p:sp>
              <p:nvSpPr>
                <p:cNvPr id="33" name="Oval 32"/>
                <p:cNvSpPr/>
                <p:nvPr/>
              </p:nvSpPr>
              <p:spPr>
                <a:xfrm>
                  <a:off x="6692082" y="3602756"/>
                  <a:ext cx="2156960" cy="2496973"/>
                </a:xfrm>
                <a:prstGeom prst="ellipse">
                  <a:avLst/>
                </a:prstGeom>
                <a:solidFill>
                  <a:schemeClr val="bg1">
                    <a:lumMod val="9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2" name="Group 41"/>
                <p:cNvGrpSpPr/>
                <p:nvPr/>
              </p:nvGrpSpPr>
              <p:grpSpPr>
                <a:xfrm>
                  <a:off x="7318640" y="3667280"/>
                  <a:ext cx="903851" cy="2301643"/>
                  <a:chOff x="5743299" y="2247128"/>
                  <a:chExt cx="705397" cy="2301643"/>
                </a:xfrm>
              </p:grpSpPr>
              <p:sp>
                <p:nvSpPr>
                  <p:cNvPr id="44" name="Rounded Rectangle 43"/>
                  <p:cNvSpPr/>
                  <p:nvPr/>
                </p:nvSpPr>
                <p:spPr>
                  <a:xfrm>
                    <a:off x="5743301" y="2247128"/>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a:t>
                    </a:r>
                    <a:endParaRPr lang="en-US" dirty="0"/>
                  </a:p>
                </p:txBody>
              </p:sp>
              <p:sp>
                <p:nvSpPr>
                  <p:cNvPr id="45" name="Rounded Rectangle 44"/>
                  <p:cNvSpPr/>
                  <p:nvPr/>
                </p:nvSpPr>
                <p:spPr>
                  <a:xfrm>
                    <a:off x="5743300" y="3093577"/>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a:t>
                    </a:r>
                  </a:p>
                </p:txBody>
              </p:sp>
              <p:sp>
                <p:nvSpPr>
                  <p:cNvPr id="46" name="Rounded Rectangle 45"/>
                  <p:cNvSpPr/>
                  <p:nvPr/>
                </p:nvSpPr>
                <p:spPr>
                  <a:xfrm>
                    <a:off x="5743299" y="3982038"/>
                    <a:ext cx="705395"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a:t>
                    </a:r>
                    <a:endParaRPr lang="en-US" dirty="0"/>
                  </a:p>
                </p:txBody>
              </p:sp>
              <p:cxnSp>
                <p:nvCxnSpPr>
                  <p:cNvPr id="47" name="Straight Arrow Connector 46"/>
                  <p:cNvCxnSpPr>
                    <a:stCxn id="44" idx="2"/>
                    <a:endCxn id="45" idx="0"/>
                  </p:cNvCxnSpPr>
                  <p:nvPr/>
                </p:nvCxnSpPr>
                <p:spPr>
                  <a:xfrm flipH="1">
                    <a:off x="6095998" y="2813861"/>
                    <a:ext cx="1" cy="27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5" idx="2"/>
                    <a:endCxn id="46" idx="0"/>
                  </p:cNvCxnSpPr>
                  <p:nvPr/>
                </p:nvCxnSpPr>
                <p:spPr>
                  <a:xfrm flipH="1">
                    <a:off x="6095997" y="3660310"/>
                    <a:ext cx="1" cy="32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a:off x="6853747" y="534851"/>
                <a:ext cx="2156960" cy="2496974"/>
                <a:chOff x="6692082" y="876042"/>
                <a:chExt cx="2156960" cy="2496974"/>
              </a:xfrm>
            </p:grpSpPr>
            <p:sp>
              <p:nvSpPr>
                <p:cNvPr id="34" name="Oval 33"/>
                <p:cNvSpPr/>
                <p:nvPr/>
              </p:nvSpPr>
              <p:spPr>
                <a:xfrm>
                  <a:off x="6692082" y="876042"/>
                  <a:ext cx="2156960" cy="2496974"/>
                </a:xfrm>
                <a:prstGeom prst="ellipse">
                  <a:avLst/>
                </a:prstGeom>
                <a:solidFill>
                  <a:schemeClr val="bg1">
                    <a:lumMod val="9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ounded Rectangle 36"/>
                <p:cNvSpPr/>
                <p:nvPr/>
              </p:nvSpPr>
              <p:spPr>
                <a:xfrm>
                  <a:off x="7318645" y="971028"/>
                  <a:ext cx="903849"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a:t>
                  </a:r>
                  <a:endParaRPr lang="en-US" dirty="0"/>
                </a:p>
              </p:txBody>
            </p:sp>
            <p:sp>
              <p:nvSpPr>
                <p:cNvPr id="38" name="Rounded Rectangle 37"/>
                <p:cNvSpPr/>
                <p:nvPr/>
              </p:nvSpPr>
              <p:spPr>
                <a:xfrm>
                  <a:off x="7318644" y="1817477"/>
                  <a:ext cx="903849"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a:t>
                  </a:r>
                </a:p>
              </p:txBody>
            </p:sp>
            <p:sp>
              <p:nvSpPr>
                <p:cNvPr id="39" name="Rounded Rectangle 38"/>
                <p:cNvSpPr/>
                <p:nvPr/>
              </p:nvSpPr>
              <p:spPr>
                <a:xfrm>
                  <a:off x="7318643" y="2705938"/>
                  <a:ext cx="903849" cy="5667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a:t>
                  </a:r>
                  <a:endParaRPr lang="en-US" dirty="0"/>
                </a:p>
              </p:txBody>
            </p:sp>
            <p:cxnSp>
              <p:nvCxnSpPr>
                <p:cNvPr id="40" name="Straight Arrow Connector 39"/>
                <p:cNvCxnSpPr>
                  <a:stCxn id="37" idx="2"/>
                  <a:endCxn id="38" idx="0"/>
                </p:cNvCxnSpPr>
                <p:nvPr/>
              </p:nvCxnSpPr>
              <p:spPr>
                <a:xfrm flipH="1">
                  <a:off x="7770569" y="1537761"/>
                  <a:ext cx="1" cy="27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2"/>
                  <a:endCxn id="39" idx="0"/>
                </p:cNvCxnSpPr>
                <p:nvPr/>
              </p:nvCxnSpPr>
              <p:spPr>
                <a:xfrm flipH="1">
                  <a:off x="7770568" y="2384210"/>
                  <a:ext cx="1" cy="32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0" name="Rectangle 49"/>
              <p:cNvSpPr/>
              <p:nvPr/>
            </p:nvSpPr>
            <p:spPr>
              <a:xfrm>
                <a:off x="6973858" y="3284907"/>
                <a:ext cx="1918112" cy="447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Pipeline Register</a:t>
                </a:r>
                <a:endParaRPr lang="en-US" sz="1600" dirty="0"/>
              </a:p>
            </p:txBody>
          </p:sp>
          <p:cxnSp>
            <p:nvCxnSpPr>
              <p:cNvPr id="53" name="Straight Arrow Connector 52"/>
              <p:cNvCxnSpPr>
                <a:stCxn id="50" idx="2"/>
                <a:endCxn id="44" idx="0"/>
              </p:cNvCxnSpPr>
              <p:nvPr/>
            </p:nvCxnSpPr>
            <p:spPr>
              <a:xfrm flipH="1">
                <a:off x="7932231" y="3732388"/>
                <a:ext cx="683" cy="318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932225" y="2950021"/>
                <a:ext cx="2" cy="350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p:cNvCxnSpPr>
              <a:stCxn id="46" idx="2"/>
              <a:endCxn id="34" idx="0"/>
            </p:cNvCxnSpPr>
            <p:nvPr/>
          </p:nvCxnSpPr>
          <p:spPr>
            <a:xfrm rot="5400000" flipH="1">
              <a:off x="5679989" y="3407257"/>
              <a:ext cx="4795071" cy="1"/>
            </a:xfrm>
            <a:prstGeom prst="bentConnector5">
              <a:avLst>
                <a:gd name="adj1" fmla="val -4767"/>
                <a:gd name="adj2" fmla="val 117778500000"/>
                <a:gd name="adj3" fmla="val 104767"/>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627631" y="2577952"/>
            <a:ext cx="5468369" cy="2786461"/>
            <a:chOff x="627631" y="2907778"/>
            <a:chExt cx="5468369" cy="2786461"/>
          </a:xfrm>
        </p:grpSpPr>
        <p:grpSp>
          <p:nvGrpSpPr>
            <p:cNvPr id="27" name="Group 26"/>
            <p:cNvGrpSpPr/>
            <p:nvPr/>
          </p:nvGrpSpPr>
          <p:grpSpPr>
            <a:xfrm>
              <a:off x="627631" y="2907778"/>
              <a:ext cx="5468369" cy="2456635"/>
              <a:chOff x="386284" y="2863464"/>
              <a:chExt cx="5468369" cy="2456635"/>
            </a:xfrm>
          </p:grpSpPr>
          <p:graphicFrame>
            <p:nvGraphicFramePr>
              <p:cNvPr id="28" name="Content Placeholder 3"/>
              <p:cNvGraphicFramePr>
                <a:graphicFrameLocks/>
              </p:cNvGraphicFramePr>
              <p:nvPr>
                <p:extLst>
                  <p:ext uri="{D42A27DB-BD31-4B8C-83A1-F6EECF244321}">
                    <p14:modId xmlns:p14="http://schemas.microsoft.com/office/powerpoint/2010/main" val="891864523"/>
                  </p:ext>
                </p:extLst>
              </p:nvPr>
            </p:nvGraphicFramePr>
            <p:xfrm>
              <a:off x="1400221" y="2863464"/>
              <a:ext cx="4454432" cy="2456635"/>
            </p:xfrm>
            <a:graphic>
              <a:graphicData uri="http://schemas.openxmlformats.org/drawingml/2006/table">
                <a:tbl>
                  <a:tblPr firstRow="1" bandRow="1">
                    <a:tableStyleId>{5940675A-B579-460E-94D1-54222C63F5DA}</a:tableStyleId>
                  </a:tblPr>
                  <a:tblGrid>
                    <a:gridCol w="556804">
                      <a:extLst>
                        <a:ext uri="{9D8B030D-6E8A-4147-A177-3AD203B41FA5}">
                          <a16:colId xmlns:a16="http://schemas.microsoft.com/office/drawing/2014/main" val="1765998496"/>
                        </a:ext>
                      </a:extLst>
                    </a:gridCol>
                    <a:gridCol w="556804">
                      <a:extLst>
                        <a:ext uri="{9D8B030D-6E8A-4147-A177-3AD203B41FA5}">
                          <a16:colId xmlns:a16="http://schemas.microsoft.com/office/drawing/2014/main" val="781750459"/>
                        </a:ext>
                      </a:extLst>
                    </a:gridCol>
                    <a:gridCol w="556804">
                      <a:extLst>
                        <a:ext uri="{9D8B030D-6E8A-4147-A177-3AD203B41FA5}">
                          <a16:colId xmlns:a16="http://schemas.microsoft.com/office/drawing/2014/main" val="4135506128"/>
                        </a:ext>
                      </a:extLst>
                    </a:gridCol>
                    <a:gridCol w="556804">
                      <a:extLst>
                        <a:ext uri="{9D8B030D-6E8A-4147-A177-3AD203B41FA5}">
                          <a16:colId xmlns:a16="http://schemas.microsoft.com/office/drawing/2014/main" val="755458785"/>
                        </a:ext>
                      </a:extLst>
                    </a:gridCol>
                    <a:gridCol w="556804">
                      <a:extLst>
                        <a:ext uri="{9D8B030D-6E8A-4147-A177-3AD203B41FA5}">
                          <a16:colId xmlns:a16="http://schemas.microsoft.com/office/drawing/2014/main" val="485876985"/>
                        </a:ext>
                      </a:extLst>
                    </a:gridCol>
                    <a:gridCol w="556804">
                      <a:extLst>
                        <a:ext uri="{9D8B030D-6E8A-4147-A177-3AD203B41FA5}">
                          <a16:colId xmlns:a16="http://schemas.microsoft.com/office/drawing/2014/main" val="1660830915"/>
                        </a:ext>
                      </a:extLst>
                    </a:gridCol>
                    <a:gridCol w="556804">
                      <a:extLst>
                        <a:ext uri="{9D8B030D-6E8A-4147-A177-3AD203B41FA5}">
                          <a16:colId xmlns:a16="http://schemas.microsoft.com/office/drawing/2014/main" val="3407930599"/>
                        </a:ext>
                      </a:extLst>
                    </a:gridCol>
                    <a:gridCol w="556804">
                      <a:extLst>
                        <a:ext uri="{9D8B030D-6E8A-4147-A177-3AD203B41FA5}">
                          <a16:colId xmlns:a16="http://schemas.microsoft.com/office/drawing/2014/main" val="19623032"/>
                        </a:ext>
                      </a:extLst>
                    </a:gridCol>
                  </a:tblGrid>
                  <a:tr h="491327">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233281799"/>
                      </a:ext>
                    </a:extLst>
                  </a:tr>
                  <a:tr h="491327">
                    <a:tc>
                      <a:txBody>
                        <a:bodyPr/>
                        <a:lstStyle/>
                        <a:p>
                          <a:pPr algn="ctr"/>
                          <a:r>
                            <a:rPr lang="en-US" dirty="0" smtClean="0"/>
                            <a:t>E</a:t>
                          </a:r>
                          <a:endParaRPr lang="en-US" dirty="0"/>
                        </a:p>
                      </a:txBody>
                      <a:tcPr>
                        <a:solidFill>
                          <a:srgbClr val="00B0F0"/>
                        </a:solidFill>
                      </a:tcPr>
                    </a:tc>
                    <a:tc>
                      <a:txBody>
                        <a:bodyPr/>
                        <a:lstStyle/>
                        <a:p>
                          <a:pPr algn="ctr"/>
                          <a:r>
                            <a:rPr lang="en-US" dirty="0" smtClean="0"/>
                            <a:t>S</a:t>
                          </a:r>
                          <a:endParaRPr lang="en-US" dirty="0"/>
                        </a:p>
                      </a:txBody>
                      <a:tcPr>
                        <a:solidFill>
                          <a:srgbClr val="FFFF00"/>
                        </a:solidFill>
                      </a:tcPr>
                    </a:tc>
                    <a:tc>
                      <a:txBody>
                        <a:bodyPr/>
                        <a:lstStyle/>
                        <a:p>
                          <a:pPr algn="ctr"/>
                          <a:r>
                            <a:rPr lang="en-US" dirty="0" smtClean="0"/>
                            <a:t>P</a:t>
                          </a:r>
                          <a:endParaRPr lang="en-US" dirty="0"/>
                        </a:p>
                      </a:txBody>
                      <a:tcPr>
                        <a:solidFill>
                          <a:srgbClr val="00B050"/>
                        </a:solidFill>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117066887"/>
                      </a:ext>
                    </a:extLst>
                  </a:tr>
                  <a:tr h="491327">
                    <a:tc>
                      <a:txBody>
                        <a:bodyPr/>
                        <a:lstStyle/>
                        <a:p>
                          <a:pPr algn="ctr"/>
                          <a:endParaRPr lang="en-US"/>
                        </a:p>
                      </a:txBody>
                      <a:tcPr/>
                    </a:tc>
                    <a:tc>
                      <a:txBody>
                        <a:bodyPr/>
                        <a:lstStyle/>
                        <a:p>
                          <a:pPr algn="ctr"/>
                          <a:r>
                            <a:rPr lang="en-US" dirty="0" smtClean="0"/>
                            <a:t>E</a:t>
                          </a:r>
                          <a:endParaRPr lang="en-US" dirty="0"/>
                        </a:p>
                      </a:txBody>
                      <a:tcPr>
                        <a:solidFill>
                          <a:srgbClr val="00B0F0"/>
                        </a:solidFill>
                      </a:tcPr>
                    </a:tc>
                    <a:tc>
                      <a:txBody>
                        <a:bodyPr/>
                        <a:lstStyle/>
                        <a:p>
                          <a:pPr algn="ctr"/>
                          <a:r>
                            <a:rPr lang="en-US" dirty="0" smtClean="0"/>
                            <a:t>S</a:t>
                          </a:r>
                          <a:endParaRPr lang="en-US" dirty="0"/>
                        </a:p>
                      </a:txBody>
                      <a:tcPr>
                        <a:solidFill>
                          <a:srgbClr val="FFFF00"/>
                        </a:solidFill>
                      </a:tcPr>
                    </a:tc>
                    <a:tc>
                      <a:txBody>
                        <a:bodyPr/>
                        <a:lstStyle/>
                        <a:p>
                          <a:pPr algn="ctr"/>
                          <a:r>
                            <a:rPr lang="en-US" dirty="0" smtClean="0"/>
                            <a:t>P</a:t>
                          </a:r>
                          <a:endParaRPr lang="en-US" dirty="0"/>
                        </a:p>
                      </a:txBody>
                      <a:tcPr>
                        <a:solidFill>
                          <a:srgbClr val="00B050"/>
                        </a:solidFill>
                      </a:tcPr>
                    </a:tc>
                    <a:tc>
                      <a:txBody>
                        <a:bodyPr/>
                        <a:lstStyle/>
                        <a:p>
                          <a:pPr algn="ctr"/>
                          <a:endParaRPr lang="en-US" dirty="0"/>
                        </a:p>
                      </a:txBody>
                      <a:tcPr>
                        <a:noFill/>
                      </a:tcPr>
                    </a:tc>
                    <a:tc>
                      <a:txBody>
                        <a:bodyPr/>
                        <a:lstStyle/>
                        <a:p>
                          <a:pPr algn="ctr"/>
                          <a:endParaRPr lang="en-US" dirty="0"/>
                        </a:p>
                      </a:txBody>
                      <a:tcPr>
                        <a:noFill/>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389587347"/>
                      </a:ext>
                    </a:extLst>
                  </a:tr>
                  <a:tr h="491327">
                    <a:tc>
                      <a:txBody>
                        <a:bodyPr/>
                        <a:lstStyle/>
                        <a:p>
                          <a:pPr algn="ctr"/>
                          <a:endParaRPr lang="en-US"/>
                        </a:p>
                      </a:txBody>
                      <a:tcPr/>
                    </a:tc>
                    <a:tc>
                      <a:txBody>
                        <a:bodyPr/>
                        <a:lstStyle/>
                        <a:p>
                          <a:pPr algn="ctr"/>
                          <a:endParaRPr lang="en-US"/>
                        </a:p>
                      </a:txBody>
                      <a:tcPr/>
                    </a:tc>
                    <a:tc>
                      <a:txBody>
                        <a:bodyPr/>
                        <a:lstStyle/>
                        <a:p>
                          <a:pPr algn="ctr"/>
                          <a:r>
                            <a:rPr lang="en-US" dirty="0" smtClean="0"/>
                            <a:t>E</a:t>
                          </a:r>
                          <a:endParaRPr lang="en-US" dirty="0"/>
                        </a:p>
                      </a:txBody>
                      <a:tcPr>
                        <a:solidFill>
                          <a:srgbClr val="00B0F0"/>
                        </a:solidFill>
                      </a:tcPr>
                    </a:tc>
                    <a:tc>
                      <a:txBody>
                        <a:bodyPr/>
                        <a:lstStyle/>
                        <a:p>
                          <a:pPr algn="ctr"/>
                          <a:r>
                            <a:rPr lang="en-US" dirty="0" smtClean="0"/>
                            <a:t>S</a:t>
                          </a:r>
                          <a:endParaRPr lang="en-US" dirty="0"/>
                        </a:p>
                      </a:txBody>
                      <a:tcPr>
                        <a:solidFill>
                          <a:srgbClr val="FFFF00"/>
                        </a:solidFill>
                      </a:tcPr>
                    </a:tc>
                    <a:tc>
                      <a:txBody>
                        <a:bodyPr/>
                        <a:lstStyle/>
                        <a:p>
                          <a:pPr algn="ctr"/>
                          <a:r>
                            <a:rPr lang="en-US" dirty="0" smtClean="0"/>
                            <a:t>P</a:t>
                          </a:r>
                          <a:endParaRPr lang="en-US" dirty="0"/>
                        </a:p>
                      </a:txBody>
                      <a:tcPr>
                        <a:solidFill>
                          <a:srgbClr val="00B050"/>
                        </a:solidFill>
                      </a:tcPr>
                    </a:tc>
                    <a:tc>
                      <a:txBody>
                        <a:bodyPr/>
                        <a:lstStyle/>
                        <a:p>
                          <a:pPr algn="ctr"/>
                          <a:endParaRPr lang="en-US"/>
                        </a:p>
                      </a:txBody>
                      <a:tcPr/>
                    </a:tc>
                    <a:tc>
                      <a:txBody>
                        <a:bodyPr/>
                        <a:lstStyle/>
                        <a:p>
                          <a:endParaRPr lang="en-US"/>
                        </a:p>
                      </a:txBody>
                      <a:tcPr>
                        <a:noFill/>
                      </a:tcPr>
                    </a:tc>
                    <a:tc>
                      <a:txBody>
                        <a:bodyPr/>
                        <a:lstStyle/>
                        <a:p>
                          <a:pPr algn="ctr"/>
                          <a:endParaRPr lang="en-US" dirty="0"/>
                        </a:p>
                      </a:txBody>
                      <a:tcPr/>
                    </a:tc>
                    <a:extLst>
                      <a:ext uri="{0D108BD9-81ED-4DB2-BD59-A6C34878D82A}">
                        <a16:rowId xmlns:a16="http://schemas.microsoft.com/office/drawing/2014/main" val="1704882939"/>
                      </a:ext>
                    </a:extLst>
                  </a:tr>
                  <a:tr h="491327">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022197175"/>
                      </a:ext>
                    </a:extLst>
                  </a:tr>
                </a:tbl>
              </a:graphicData>
            </a:graphic>
          </p:graphicFrame>
          <p:sp>
            <p:nvSpPr>
              <p:cNvPr id="29" name="TextBox 28"/>
              <p:cNvSpPr txBox="1"/>
              <p:nvPr/>
            </p:nvSpPr>
            <p:spPr>
              <a:xfrm>
                <a:off x="386284" y="3377675"/>
                <a:ext cx="903832" cy="476071"/>
              </a:xfrm>
              <a:prstGeom prst="flowChartTerminator">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Data 1</a:t>
                </a:r>
                <a:endParaRPr lang="en-US" sz="1600" b="1" dirty="0"/>
              </a:p>
            </p:txBody>
          </p:sp>
          <p:sp>
            <p:nvSpPr>
              <p:cNvPr id="30" name="TextBox 29"/>
              <p:cNvSpPr txBox="1"/>
              <p:nvPr/>
            </p:nvSpPr>
            <p:spPr>
              <a:xfrm>
                <a:off x="386284" y="3858402"/>
                <a:ext cx="903832" cy="476071"/>
              </a:xfrm>
              <a:prstGeom prst="flowChartTerminator">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Data 2</a:t>
                </a:r>
                <a:endParaRPr lang="en-US" sz="1600" b="1" dirty="0"/>
              </a:p>
            </p:txBody>
          </p:sp>
          <p:sp>
            <p:nvSpPr>
              <p:cNvPr id="31" name="TextBox 30"/>
              <p:cNvSpPr txBox="1"/>
              <p:nvPr/>
            </p:nvSpPr>
            <p:spPr>
              <a:xfrm>
                <a:off x="386284" y="4321304"/>
                <a:ext cx="903832" cy="476071"/>
              </a:xfrm>
              <a:prstGeom prst="flowChartTerminator">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Data 3</a:t>
                </a:r>
                <a:endParaRPr lang="en-US" sz="1600" b="1" dirty="0"/>
              </a:p>
            </p:txBody>
          </p:sp>
        </p:grpSp>
        <p:grpSp>
          <p:nvGrpSpPr>
            <p:cNvPr id="77" name="Group 76"/>
            <p:cNvGrpSpPr/>
            <p:nvPr/>
          </p:nvGrpSpPr>
          <p:grpSpPr>
            <a:xfrm>
              <a:off x="1772904" y="5324907"/>
              <a:ext cx="4114323" cy="369332"/>
              <a:chOff x="1772904" y="5324907"/>
              <a:chExt cx="4114323" cy="369332"/>
            </a:xfrm>
          </p:grpSpPr>
          <p:grpSp>
            <p:nvGrpSpPr>
              <p:cNvPr id="71" name="Group 70"/>
              <p:cNvGrpSpPr/>
              <p:nvPr/>
            </p:nvGrpSpPr>
            <p:grpSpPr>
              <a:xfrm>
                <a:off x="1772904" y="5324907"/>
                <a:ext cx="1906068" cy="307462"/>
                <a:chOff x="1785967" y="5397563"/>
                <a:chExt cx="1906068" cy="369332"/>
              </a:xfrm>
            </p:grpSpPr>
            <p:sp>
              <p:nvSpPr>
                <p:cNvPr id="67" name="TextBox 66"/>
                <p:cNvSpPr txBox="1"/>
                <p:nvPr/>
              </p:nvSpPr>
              <p:spPr>
                <a:xfrm>
                  <a:off x="1785967" y="5397563"/>
                  <a:ext cx="261257" cy="369332"/>
                </a:xfrm>
                <a:prstGeom prst="rect">
                  <a:avLst/>
                </a:prstGeom>
                <a:noFill/>
              </p:spPr>
              <p:txBody>
                <a:bodyPr wrap="square" rtlCol="0">
                  <a:spAutoFit/>
                </a:bodyPr>
                <a:lstStyle/>
                <a:p>
                  <a:r>
                    <a:rPr lang="en-US" dirty="0" smtClean="0"/>
                    <a:t>1</a:t>
                  </a:r>
                  <a:endParaRPr lang="en-US" dirty="0"/>
                </a:p>
              </p:txBody>
            </p:sp>
            <p:sp>
              <p:nvSpPr>
                <p:cNvPr id="68" name="TextBox 67"/>
                <p:cNvSpPr txBox="1"/>
                <p:nvPr/>
              </p:nvSpPr>
              <p:spPr>
                <a:xfrm>
                  <a:off x="2350967" y="5397563"/>
                  <a:ext cx="261257" cy="369332"/>
                </a:xfrm>
                <a:prstGeom prst="rect">
                  <a:avLst/>
                </a:prstGeom>
                <a:noFill/>
              </p:spPr>
              <p:txBody>
                <a:bodyPr wrap="square" rtlCol="0">
                  <a:spAutoFit/>
                </a:bodyPr>
                <a:lstStyle/>
                <a:p>
                  <a:r>
                    <a:rPr lang="en-US" dirty="0"/>
                    <a:t>2</a:t>
                  </a:r>
                </a:p>
              </p:txBody>
            </p:sp>
            <p:sp>
              <p:nvSpPr>
                <p:cNvPr id="69" name="TextBox 68"/>
                <p:cNvSpPr txBox="1"/>
                <p:nvPr/>
              </p:nvSpPr>
              <p:spPr>
                <a:xfrm>
                  <a:off x="2865778" y="5397563"/>
                  <a:ext cx="261257" cy="369332"/>
                </a:xfrm>
                <a:prstGeom prst="rect">
                  <a:avLst/>
                </a:prstGeom>
                <a:noFill/>
              </p:spPr>
              <p:txBody>
                <a:bodyPr wrap="square" rtlCol="0">
                  <a:spAutoFit/>
                </a:bodyPr>
                <a:lstStyle/>
                <a:p>
                  <a:r>
                    <a:rPr lang="en-US" dirty="0"/>
                    <a:t>3</a:t>
                  </a:r>
                </a:p>
              </p:txBody>
            </p:sp>
            <p:sp>
              <p:nvSpPr>
                <p:cNvPr id="70" name="TextBox 69"/>
                <p:cNvSpPr txBox="1"/>
                <p:nvPr/>
              </p:nvSpPr>
              <p:spPr>
                <a:xfrm>
                  <a:off x="3430778" y="5397563"/>
                  <a:ext cx="261257" cy="369332"/>
                </a:xfrm>
                <a:prstGeom prst="rect">
                  <a:avLst/>
                </a:prstGeom>
                <a:noFill/>
              </p:spPr>
              <p:txBody>
                <a:bodyPr wrap="square" rtlCol="0">
                  <a:spAutoFit/>
                </a:bodyPr>
                <a:lstStyle/>
                <a:p>
                  <a:r>
                    <a:rPr lang="en-US" dirty="0"/>
                    <a:t>4</a:t>
                  </a:r>
                </a:p>
              </p:txBody>
            </p:sp>
          </p:grpSp>
          <p:grpSp>
            <p:nvGrpSpPr>
              <p:cNvPr id="72" name="Group 71"/>
              <p:cNvGrpSpPr/>
              <p:nvPr/>
            </p:nvGrpSpPr>
            <p:grpSpPr>
              <a:xfrm>
                <a:off x="3981159" y="5324907"/>
                <a:ext cx="1906068" cy="369332"/>
                <a:chOff x="1785967" y="5397563"/>
                <a:chExt cx="1906068" cy="443652"/>
              </a:xfrm>
            </p:grpSpPr>
            <p:sp>
              <p:nvSpPr>
                <p:cNvPr id="73" name="TextBox 72"/>
                <p:cNvSpPr txBox="1"/>
                <p:nvPr/>
              </p:nvSpPr>
              <p:spPr>
                <a:xfrm>
                  <a:off x="1785967" y="5397563"/>
                  <a:ext cx="261257" cy="443652"/>
                </a:xfrm>
                <a:prstGeom prst="rect">
                  <a:avLst/>
                </a:prstGeom>
                <a:noFill/>
              </p:spPr>
              <p:txBody>
                <a:bodyPr wrap="square" rtlCol="0">
                  <a:spAutoFit/>
                </a:bodyPr>
                <a:lstStyle/>
                <a:p>
                  <a:r>
                    <a:rPr lang="en-US" dirty="0"/>
                    <a:t>5</a:t>
                  </a:r>
                </a:p>
              </p:txBody>
            </p:sp>
            <p:sp>
              <p:nvSpPr>
                <p:cNvPr id="74" name="TextBox 73"/>
                <p:cNvSpPr txBox="1"/>
                <p:nvPr/>
              </p:nvSpPr>
              <p:spPr>
                <a:xfrm>
                  <a:off x="2350967" y="5397563"/>
                  <a:ext cx="261257" cy="443652"/>
                </a:xfrm>
                <a:prstGeom prst="rect">
                  <a:avLst/>
                </a:prstGeom>
                <a:noFill/>
              </p:spPr>
              <p:txBody>
                <a:bodyPr wrap="square" rtlCol="0">
                  <a:spAutoFit/>
                </a:bodyPr>
                <a:lstStyle/>
                <a:p>
                  <a:r>
                    <a:rPr lang="en-US" dirty="0" smtClean="0"/>
                    <a:t>6</a:t>
                  </a:r>
                  <a:endParaRPr lang="en-US" dirty="0"/>
                </a:p>
              </p:txBody>
            </p:sp>
            <p:sp>
              <p:nvSpPr>
                <p:cNvPr id="75" name="TextBox 74"/>
                <p:cNvSpPr txBox="1"/>
                <p:nvPr/>
              </p:nvSpPr>
              <p:spPr>
                <a:xfrm>
                  <a:off x="2865778" y="5397563"/>
                  <a:ext cx="261257" cy="443652"/>
                </a:xfrm>
                <a:prstGeom prst="rect">
                  <a:avLst/>
                </a:prstGeom>
                <a:noFill/>
              </p:spPr>
              <p:txBody>
                <a:bodyPr wrap="square" rtlCol="0">
                  <a:spAutoFit/>
                </a:bodyPr>
                <a:lstStyle/>
                <a:p>
                  <a:r>
                    <a:rPr lang="en-US" dirty="0" smtClean="0"/>
                    <a:t>7</a:t>
                  </a:r>
                  <a:endParaRPr lang="en-US" dirty="0"/>
                </a:p>
              </p:txBody>
            </p:sp>
            <p:sp>
              <p:nvSpPr>
                <p:cNvPr id="76" name="TextBox 75"/>
                <p:cNvSpPr txBox="1"/>
                <p:nvPr/>
              </p:nvSpPr>
              <p:spPr>
                <a:xfrm>
                  <a:off x="3430778" y="5397563"/>
                  <a:ext cx="261257" cy="443652"/>
                </a:xfrm>
                <a:prstGeom prst="rect">
                  <a:avLst/>
                </a:prstGeom>
                <a:noFill/>
              </p:spPr>
              <p:txBody>
                <a:bodyPr wrap="square" rtlCol="0">
                  <a:spAutoFit/>
                </a:bodyPr>
                <a:lstStyle/>
                <a:p>
                  <a:r>
                    <a:rPr lang="en-US" dirty="0" smtClean="0"/>
                    <a:t>8</a:t>
                  </a:r>
                  <a:endParaRPr lang="en-US" dirty="0"/>
                </a:p>
              </p:txBody>
            </p:sp>
          </p:grpSp>
        </p:grpSp>
      </p:grpSp>
    </p:spTree>
    <p:extLst>
      <p:ext uri="{BB962C8B-B14F-4D97-AF65-F5344CB8AC3E}">
        <p14:creationId xmlns:p14="http://schemas.microsoft.com/office/powerpoint/2010/main" val="41486833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34763"/>
                <a:ext cx="5425081" cy="4277995"/>
              </a:xfrm>
            </p:spPr>
            <p:txBody>
              <a:bodyPr>
                <a:noAutofit/>
              </a:bodyPr>
              <a:lstStyle/>
              <a:p>
                <a:r>
                  <a:rPr lang="en-US" sz="2000" b="1" dirty="0" smtClean="0"/>
                  <a:t>Pipelining Timing Calculation: </a:t>
                </a:r>
              </a:p>
              <a:p>
                <a:pPr lvl="1"/>
                <a14:m>
                  <m:oMath xmlns:m="http://schemas.openxmlformats.org/officeDocument/2006/math">
                    <m:r>
                      <a:rPr lang="en-US" sz="1600" i="1" dirty="0" smtClean="0">
                        <a:latin typeface="Cambria Math" panose="02040503050406030204" pitchFamily="18" charset="0"/>
                      </a:rPr>
                      <m:t>𝐶𝑜𝑛𝑠𝑖𝑑𝑒𝑟</m:t>
                    </m:r>
                    <m:r>
                      <a:rPr lang="en-US" sz="1600" i="1" dirty="0" smtClean="0">
                        <a:latin typeface="Cambria Math" panose="02040503050406030204" pitchFamily="18" charset="0"/>
                      </a:rPr>
                      <m:t> </m:t>
                    </m:r>
                    <m:r>
                      <a:rPr lang="en-US" sz="1600" i="1" dirty="0" smtClean="0">
                        <a:latin typeface="Cambria Math" panose="02040503050406030204" pitchFamily="18" charset="0"/>
                      </a:rPr>
                      <m:t>𝑎</m:t>
                    </m:r>
                    <m:r>
                      <a:rPr lang="en-US" sz="1600" i="1" dirty="0" smtClean="0">
                        <a:latin typeface="Cambria Math" panose="02040503050406030204" pitchFamily="18" charset="0"/>
                      </a:rPr>
                      <m:t> </m:t>
                    </m:r>
                    <m:r>
                      <a:rPr lang="en-US" sz="1600" i="1" dirty="0" smtClean="0">
                        <a:latin typeface="Cambria Math" panose="02040503050406030204" pitchFamily="18" charset="0"/>
                      </a:rPr>
                      <m:t>𝑘</m:t>
                    </m:r>
                    <m:r>
                      <a:rPr lang="en-US" sz="1600" i="1" dirty="0" smtClean="0">
                        <a:latin typeface="Cambria Math" panose="02040503050406030204" pitchFamily="18" charset="0"/>
                      </a:rPr>
                      <m:t> </m:t>
                    </m:r>
                    <m:r>
                      <a:rPr lang="en-US" sz="1600" i="1" dirty="0" smtClean="0">
                        <a:latin typeface="Cambria Math" panose="02040503050406030204" pitchFamily="18" charset="0"/>
                      </a:rPr>
                      <m:t>𝑠𝑒𝑔𝑚𝑒𝑛𝑡</m:t>
                    </m:r>
                    <m:r>
                      <a:rPr lang="en-US" sz="1600" i="1" dirty="0" smtClean="0">
                        <a:latin typeface="Cambria Math" panose="02040503050406030204" pitchFamily="18" charset="0"/>
                      </a:rPr>
                      <m:t> </m:t>
                    </m:r>
                    <m:r>
                      <a:rPr lang="en-US" sz="1600" i="1" dirty="0" smtClean="0">
                        <a:latin typeface="Cambria Math" panose="02040503050406030204" pitchFamily="18" charset="0"/>
                      </a:rPr>
                      <m:t>𝑝𝑖𝑝𝑒𝑙𝑖𝑛𝑒</m:t>
                    </m:r>
                  </m:oMath>
                </a14:m>
                <a:endParaRPr lang="en-US" sz="1600" dirty="0" smtClean="0"/>
              </a:p>
              <a:p>
                <a:pPr lvl="1"/>
                <a14:m>
                  <m:oMath xmlns:m="http://schemas.openxmlformats.org/officeDocument/2006/math">
                    <m:r>
                      <a:rPr lang="en-US" sz="1600" b="0" i="1" dirty="0" smtClean="0">
                        <a:latin typeface="Cambria Math" panose="02040503050406030204" pitchFamily="18" charset="0"/>
                      </a:rPr>
                      <m:t>𝐿𝑒𝑡</m:t>
                    </m:r>
                    <m:r>
                      <a:rPr lang="en-US" sz="1600" b="0" i="1" dirty="0" smtClean="0">
                        <a:latin typeface="Cambria Math" panose="02040503050406030204" pitchFamily="18" charset="0"/>
                      </a:rPr>
                      <m:t> </m:t>
                    </m:r>
                    <m:r>
                      <a:rPr lang="en-US" sz="1600" i="1" dirty="0" smtClean="0">
                        <a:latin typeface="Cambria Math" panose="02040503050406030204" pitchFamily="18" charset="0"/>
                      </a:rPr>
                      <m:t>𝑡𝑜𝑡𝑎𝑙</m:t>
                    </m:r>
                    <m:r>
                      <a:rPr lang="en-US" sz="1600" i="1" dirty="0" smtClean="0">
                        <a:latin typeface="Cambria Math" panose="02040503050406030204" pitchFamily="18" charset="0"/>
                      </a:rPr>
                      <m:t> </m:t>
                    </m:r>
                    <m:r>
                      <a:rPr lang="en-US" sz="1600" i="1" dirty="0" smtClean="0">
                        <a:latin typeface="Cambria Math" panose="02040503050406030204" pitchFamily="18" charset="0"/>
                      </a:rPr>
                      <m:t>𝑠𝑒𝑔𝑚𝑒𝑛𝑡𝑠</m:t>
                    </m:r>
                    <m:r>
                      <a:rPr lang="en-US" sz="1600" i="1" dirty="0" smtClean="0">
                        <a:latin typeface="Cambria Math" panose="02040503050406030204" pitchFamily="18" charset="0"/>
                      </a:rPr>
                      <m:t> </m:t>
                    </m:r>
                    <m:r>
                      <a:rPr lang="en-US" sz="1600" i="1" dirty="0" smtClean="0">
                        <a:latin typeface="Cambria Math" panose="02040503050406030204" pitchFamily="18" charset="0"/>
                      </a:rPr>
                      <m:t>𝑛𝑒𝑒𝑑𝑒𝑑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𝑓𝑜𝑟</m:t>
                    </m:r>
                    <m:r>
                      <a:rPr lang="en-US" sz="1600" b="0" i="1" dirty="0" smtClean="0">
                        <a:latin typeface="Cambria Math" panose="02040503050406030204" pitchFamily="18" charset="0"/>
                      </a:rPr>
                      <m:t> </m:t>
                    </m:r>
                    <m:r>
                      <a:rPr lang="en-US" sz="1600" i="1" dirty="0" smtClean="0">
                        <a:latin typeface="Cambria Math" panose="02040503050406030204" pitchFamily="18" charset="0"/>
                      </a:rPr>
                      <m:t>𝑓𝑢𝑙𝑙</m:t>
                    </m:r>
                    <m:r>
                      <a:rPr lang="en-US" sz="1600" i="1" dirty="0" smtClean="0">
                        <a:latin typeface="Cambria Math" panose="02040503050406030204" pitchFamily="18" charset="0"/>
                      </a:rPr>
                      <m:t> </m:t>
                    </m:r>
                    <m:r>
                      <a:rPr lang="en-US" sz="1600" i="1" dirty="0" smtClean="0">
                        <a:latin typeface="Cambria Math" panose="02040503050406030204" pitchFamily="18" charset="0"/>
                      </a:rPr>
                      <m:t>𝑝𝑖𝑝𝑒𝑙𝑖𝑛𝑒</m:t>
                    </m:r>
                    <m:r>
                      <a:rPr lang="en-US" sz="1600" i="1" dirty="0" smtClean="0">
                        <a:latin typeface="Cambria Math" panose="02040503050406030204" pitchFamily="18" charset="0"/>
                      </a:rPr>
                      <m:t> = </m:t>
                    </m:r>
                    <m:r>
                      <a:rPr lang="en-US" sz="1600" i="1" dirty="0" smtClean="0">
                        <a:latin typeface="Cambria Math" panose="02040503050406030204" pitchFamily="18" charset="0"/>
                      </a:rPr>
                      <m:t>𝐾</m:t>
                    </m:r>
                  </m:oMath>
                </a14:m>
                <a:endParaRPr lang="en-US" sz="1600" dirty="0" smtClean="0"/>
              </a:p>
              <a:p>
                <a:pPr lvl="2"/>
                <a14:m>
                  <m:oMath xmlns:m="http://schemas.openxmlformats.org/officeDocument/2006/math">
                    <m:r>
                      <a:rPr lang="en-US" sz="1200" i="1" dirty="0" smtClean="0">
                        <a:latin typeface="Cambria Math" panose="02040503050406030204" pitchFamily="18" charset="0"/>
                      </a:rPr>
                      <m:t>=&gt; </m:t>
                    </m:r>
                    <m:r>
                      <a:rPr lang="en-US" sz="1200" i="1" dirty="0" smtClean="0">
                        <a:latin typeface="Cambria Math" panose="02040503050406030204" pitchFamily="18" charset="0"/>
                      </a:rPr>
                      <m:t>𝑓𝑜𝑟</m:t>
                    </m:r>
                    <m:r>
                      <a:rPr lang="en-US" sz="1200" i="1" dirty="0" smtClean="0">
                        <a:latin typeface="Cambria Math" panose="02040503050406030204" pitchFamily="18" charset="0"/>
                      </a:rPr>
                      <m:t> </m:t>
                    </m:r>
                    <m:r>
                      <a:rPr lang="en-US" sz="1200" i="1" dirty="0" smtClean="0">
                        <a:latin typeface="Cambria Math" panose="02040503050406030204" pitchFamily="18" charset="0"/>
                      </a:rPr>
                      <m:t>𝑎</m:t>
                    </m:r>
                    <m:r>
                      <a:rPr lang="en-US" sz="1200" i="1" dirty="0" smtClean="0">
                        <a:latin typeface="Cambria Math" panose="02040503050406030204" pitchFamily="18" charset="0"/>
                      </a:rPr>
                      <m:t> </m:t>
                    </m:r>
                    <m:r>
                      <a:rPr lang="en-US" sz="1200" i="1" dirty="0" smtClean="0">
                        <a:latin typeface="Cambria Math" panose="02040503050406030204" pitchFamily="18" charset="0"/>
                      </a:rPr>
                      <m:t>𝑓𝑢𝑙𝑙𝑦</m:t>
                    </m:r>
                    <m:r>
                      <a:rPr lang="en-US" sz="1200" i="1" dirty="0" smtClean="0">
                        <a:latin typeface="Cambria Math" panose="02040503050406030204" pitchFamily="18" charset="0"/>
                      </a:rPr>
                      <m:t> </m:t>
                    </m:r>
                    <m:r>
                      <a:rPr lang="en-US" sz="1200" i="1" dirty="0" smtClean="0">
                        <a:latin typeface="Cambria Math" panose="02040503050406030204" pitchFamily="18" charset="0"/>
                      </a:rPr>
                      <m:t>𝑝𝑖𝑝𝑒𝑙𝑖𝑛𝑒𝑑</m:t>
                    </m:r>
                    <m:r>
                      <a:rPr lang="en-US" sz="1200" i="1" dirty="0" smtClean="0">
                        <a:latin typeface="Cambria Math" panose="02040503050406030204" pitchFamily="18" charset="0"/>
                      </a:rPr>
                      <m:t> </m:t>
                    </m:r>
                    <m:r>
                      <a:rPr lang="en-US" sz="1200" i="1" dirty="0" smtClean="0">
                        <a:latin typeface="Cambria Math" panose="02040503050406030204" pitchFamily="18" charset="0"/>
                      </a:rPr>
                      <m:t>𝑎𝑟𝑐h𝑖𝑡𝑒𝑐𝑡𝑢𝑟𝑒</m:t>
                    </m:r>
                    <m:r>
                      <a:rPr lang="en-US" sz="1200" i="1" dirty="0" smtClean="0">
                        <a:latin typeface="Cambria Math" panose="02040503050406030204" pitchFamily="18" charset="0"/>
                      </a:rPr>
                      <m:t>,  </m:t>
                    </m:r>
                    <m:r>
                      <a:rPr lang="en-US" sz="1200" i="1" dirty="0" smtClean="0">
                        <a:latin typeface="Cambria Math" panose="02040503050406030204" pitchFamily="18" charset="0"/>
                      </a:rPr>
                      <m:t>𝐾</m:t>
                    </m:r>
                    <m:r>
                      <a:rPr lang="en-US" sz="1200" i="1" dirty="0" smtClean="0">
                        <a:latin typeface="Cambria Math" panose="02040503050406030204" pitchFamily="18" charset="0"/>
                      </a:rPr>
                      <m:t> = </m:t>
                    </m:r>
                    <m:r>
                      <a:rPr lang="en-US" sz="1200" i="1" dirty="0" smtClean="0">
                        <a:latin typeface="Cambria Math" panose="02040503050406030204" pitchFamily="18" charset="0"/>
                      </a:rPr>
                      <m:t>𝑘</m:t>
                    </m:r>
                  </m:oMath>
                </a14:m>
                <a:endParaRPr lang="en-US" sz="1200" dirty="0" smtClean="0"/>
              </a:p>
              <a:p>
                <a:pPr lvl="1"/>
                <a14:m>
                  <m:oMath xmlns:m="http://schemas.openxmlformats.org/officeDocument/2006/math">
                    <m:r>
                      <a:rPr lang="en-US" sz="1600" i="1" dirty="0" smtClean="0">
                        <a:latin typeface="Cambria Math" panose="02040503050406030204" pitchFamily="18" charset="0"/>
                      </a:rPr>
                      <m:t>𝑇𝑖𝑚𝑒</m:t>
                    </m:r>
                    <m:r>
                      <a:rPr lang="en-US" sz="1600" i="1" dirty="0" smtClean="0">
                        <a:latin typeface="Cambria Math" panose="02040503050406030204" pitchFamily="18" charset="0"/>
                      </a:rPr>
                      <m:t> </m:t>
                    </m:r>
                    <m:r>
                      <a:rPr lang="en-US" sz="1600" i="1" dirty="0" smtClean="0">
                        <a:latin typeface="Cambria Math" panose="02040503050406030204" pitchFamily="18" charset="0"/>
                      </a:rPr>
                      <m:t>𝑡𝑜</m:t>
                    </m:r>
                    <m:r>
                      <a:rPr lang="en-US" sz="1600" i="1" dirty="0" smtClean="0">
                        <a:latin typeface="Cambria Math" panose="02040503050406030204" pitchFamily="18" charset="0"/>
                      </a:rPr>
                      <m:t> </m:t>
                    </m:r>
                    <m:r>
                      <a:rPr lang="en-US" sz="1600" i="1" dirty="0" smtClean="0">
                        <a:latin typeface="Cambria Math" panose="02040503050406030204" pitchFamily="18" charset="0"/>
                      </a:rPr>
                      <m:t>𝑐𝑜𝑚𝑝𝑙𝑒𝑡𝑒</m:t>
                    </m:r>
                    <m:r>
                      <a:rPr lang="en-US" sz="1600" i="1" dirty="0" smtClean="0">
                        <a:latin typeface="Cambria Math" panose="02040503050406030204" pitchFamily="18" charset="0"/>
                      </a:rPr>
                      <m:t> </m:t>
                    </m:r>
                    <m:r>
                      <a:rPr lang="en-US" sz="1600" i="1" dirty="0" smtClean="0">
                        <a:latin typeface="Cambria Math" panose="02040503050406030204" pitchFamily="18" charset="0"/>
                      </a:rPr>
                      <m:t>𝑜𝑛𝑒</m:t>
                    </m:r>
                    <m:r>
                      <a:rPr lang="en-US" sz="1600" i="1" dirty="0" smtClean="0">
                        <a:latin typeface="Cambria Math" panose="02040503050406030204" pitchFamily="18" charset="0"/>
                      </a:rPr>
                      <m:t> </m:t>
                    </m:r>
                    <m:r>
                      <a:rPr lang="en-US" sz="1600" i="1" dirty="0" smtClean="0">
                        <a:latin typeface="Cambria Math" panose="02040503050406030204" pitchFamily="18" charset="0"/>
                      </a:rPr>
                      <m:t>𝑠𝑒𝑔𝑚𝑒𝑛𝑡</m:t>
                    </m:r>
                    <m:r>
                      <a:rPr lang="en-US" sz="1600" i="1" dirty="0" smtClean="0">
                        <a:latin typeface="Cambria Math" panose="02040503050406030204" pitchFamily="18" charset="0"/>
                      </a:rPr>
                      <m:t> </m:t>
                    </m:r>
                    <m:r>
                      <a:rPr lang="en-US" sz="1600" i="1" dirty="0" smtClean="0">
                        <a:latin typeface="Cambria Math" panose="02040503050406030204" pitchFamily="18" charset="0"/>
                      </a:rPr>
                      <m:t>𝑝𝑖𝑝𝑒𝑙𝑖𝑛𝑒</m:t>
                    </m:r>
                    <m:r>
                      <a:rPr lang="en-US" sz="1600" i="1" dirty="0" smtClean="0">
                        <a:latin typeface="Cambria Math" panose="02040503050406030204" pitchFamily="18" charset="0"/>
                      </a:rPr>
                      <m:t> = </m:t>
                    </m:r>
                    <m:sSub>
                      <m:sSubPr>
                        <m:ctrlPr>
                          <a:rPr lang="en-US" sz="1600" b="0" i="1" dirty="0" smtClean="0">
                            <a:latin typeface="Cambria Math" panose="02040503050406030204" pitchFamily="18" charset="0"/>
                          </a:rPr>
                        </m:ctrlPr>
                      </m:sSubPr>
                      <m:e>
                        <m:r>
                          <a:rPr lang="en-US" sz="1600" i="1" dirty="0" err="1" smtClean="0">
                            <a:latin typeface="Cambria Math" panose="02040503050406030204" pitchFamily="18" charset="0"/>
                          </a:rPr>
                          <m:t>𝑇</m:t>
                        </m:r>
                      </m:e>
                      <m:sub>
                        <m:r>
                          <a:rPr lang="en-US" sz="1600" b="0" i="1" dirty="0" smtClean="0">
                            <a:latin typeface="Cambria Math" panose="02040503050406030204" pitchFamily="18" charset="0"/>
                          </a:rPr>
                          <m:t>𝑝</m:t>
                        </m:r>
                      </m:sub>
                    </m:sSub>
                    <m:r>
                      <a:rPr lang="en-US" sz="1600" i="1" dirty="0" smtClean="0">
                        <a:latin typeface="Cambria Math" panose="02040503050406030204" pitchFamily="18" charset="0"/>
                      </a:rPr>
                      <m:t>.</m:t>
                    </m:r>
                  </m:oMath>
                </a14:m>
                <a:endParaRPr lang="en-US" sz="1600" dirty="0" smtClean="0"/>
              </a:p>
              <a:p>
                <a:pPr lvl="1"/>
                <a14:m>
                  <m:oMath xmlns:m="http://schemas.openxmlformats.org/officeDocument/2006/math">
                    <m:r>
                      <a:rPr lang="en-US" sz="1600" i="1" dirty="0" smtClean="0">
                        <a:latin typeface="Cambria Math" panose="02040503050406030204" pitchFamily="18" charset="0"/>
                      </a:rPr>
                      <m:t>𝐿𝑒𝑡</m:t>
                    </m:r>
                    <m:r>
                      <a:rPr lang="en-US" sz="1600" i="1" dirty="0" smtClean="0">
                        <a:latin typeface="Cambria Math" panose="02040503050406030204" pitchFamily="18" charset="0"/>
                      </a:rPr>
                      <m:t> </m:t>
                    </m:r>
                    <m:r>
                      <a:rPr lang="en-US" sz="1600" i="1" dirty="0" smtClean="0">
                        <a:latin typeface="Cambria Math" panose="02040503050406030204" pitchFamily="18" charset="0"/>
                      </a:rPr>
                      <m:t>𝑡h𝑒𝑟𝑒</m:t>
                    </m:r>
                    <m:r>
                      <a:rPr lang="en-US" sz="1600" i="1" dirty="0" smtClean="0">
                        <a:latin typeface="Cambria Math" panose="02040503050406030204" pitchFamily="18" charset="0"/>
                      </a:rPr>
                      <m:t> </m:t>
                    </m:r>
                    <m:r>
                      <a:rPr lang="en-US" sz="1600" i="1" dirty="0" smtClean="0">
                        <a:latin typeface="Cambria Math" panose="02040503050406030204" pitchFamily="18" charset="0"/>
                      </a:rPr>
                      <m:t>𝑏𝑒</m:t>
                    </m:r>
                    <m:r>
                      <a:rPr lang="en-US" sz="1600" i="1" dirty="0" smtClean="0">
                        <a:latin typeface="Cambria Math" panose="02040503050406030204" pitchFamily="18" charset="0"/>
                      </a:rPr>
                      <m:t> </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r>
                      <a:rPr lang="en-US" sz="1600" i="1" dirty="0" smtClean="0">
                        <a:latin typeface="Cambria Math" panose="02040503050406030204" pitchFamily="18" charset="0"/>
                      </a:rPr>
                      <m:t>𝑡𝑎𝑠𝑘𝑠</m:t>
                    </m:r>
                    <m:r>
                      <a:rPr lang="en-US" sz="1600" i="1" dirty="0" smtClean="0">
                        <a:latin typeface="Cambria Math" panose="02040503050406030204" pitchFamily="18" charset="0"/>
                      </a:rPr>
                      <m:t> </m:t>
                    </m:r>
                    <m:r>
                      <a:rPr lang="en-US" sz="1600" i="1" dirty="0" smtClean="0">
                        <a:latin typeface="Cambria Math" panose="02040503050406030204" pitchFamily="18" charset="0"/>
                      </a:rPr>
                      <m:t>𝑡𝑜</m:t>
                    </m:r>
                    <m:r>
                      <a:rPr lang="en-US" sz="1600" i="1" dirty="0" smtClean="0">
                        <a:latin typeface="Cambria Math" panose="02040503050406030204" pitchFamily="18" charset="0"/>
                      </a:rPr>
                      <m:t> </m:t>
                    </m:r>
                    <m:r>
                      <a:rPr lang="en-US" sz="1600" i="1" dirty="0" smtClean="0">
                        <a:latin typeface="Cambria Math" panose="02040503050406030204" pitchFamily="18" charset="0"/>
                      </a:rPr>
                      <m:t>𝑏𝑒</m:t>
                    </m:r>
                    <m:r>
                      <a:rPr lang="en-US" sz="1600" i="1" dirty="0" smtClean="0">
                        <a:latin typeface="Cambria Math" panose="02040503050406030204" pitchFamily="18" charset="0"/>
                      </a:rPr>
                      <m:t> </m:t>
                    </m:r>
                    <m:r>
                      <a:rPr lang="en-US" sz="1600" i="1" dirty="0" smtClean="0">
                        <a:latin typeface="Cambria Math" panose="02040503050406030204" pitchFamily="18" charset="0"/>
                      </a:rPr>
                      <m:t>𝑐𝑜𝑚𝑝𝑙𝑒𝑡𝑒𝑑</m:t>
                    </m:r>
                  </m:oMath>
                </a14:m>
                <a:endParaRPr lang="en-US" sz="1600" dirty="0" smtClean="0"/>
              </a:p>
              <a:p>
                <a:pPr lvl="1"/>
                <a:endParaRPr lang="en-US" sz="1600" dirty="0" smtClean="0"/>
              </a:p>
              <a:p>
                <a:pPr lvl="1"/>
                <a14:m>
                  <m:oMath xmlns:m="http://schemas.openxmlformats.org/officeDocument/2006/math">
                    <m:r>
                      <a:rPr lang="en-US" sz="1600" i="1" dirty="0" smtClean="0">
                        <a:latin typeface="Cambria Math" panose="02040503050406030204" pitchFamily="18" charset="0"/>
                      </a:rPr>
                      <m:t>𝑇𝑖𝑚𝑒</m:t>
                    </m:r>
                    <m:r>
                      <a:rPr lang="en-US" sz="1600" i="1" dirty="0" smtClean="0">
                        <a:latin typeface="Cambria Math" panose="02040503050406030204" pitchFamily="18" charset="0"/>
                      </a:rPr>
                      <m:t> </m:t>
                    </m:r>
                    <m:r>
                      <a:rPr lang="en-US" sz="1600" i="1" dirty="0" smtClean="0">
                        <a:latin typeface="Cambria Math" panose="02040503050406030204" pitchFamily="18" charset="0"/>
                      </a:rPr>
                      <m:t>𝑓𝑜𝑟</m:t>
                    </m:r>
                    <m:r>
                      <a:rPr lang="en-US" sz="1600" i="1" dirty="0" smtClean="0">
                        <a:latin typeface="Cambria Math" panose="02040503050406030204" pitchFamily="18" charset="0"/>
                      </a:rPr>
                      <m:t> </m:t>
                    </m:r>
                    <m:r>
                      <a:rPr lang="en-US" sz="1600" i="1" dirty="0" smtClean="0">
                        <a:latin typeface="Cambria Math" panose="02040503050406030204" pitchFamily="18" charset="0"/>
                      </a:rPr>
                      <m:t>𝑓𝑖𝑟𝑠𝑡</m:t>
                    </m:r>
                    <m:r>
                      <a:rPr lang="en-US" sz="1600" i="1" dirty="0" smtClean="0">
                        <a:latin typeface="Cambria Math" panose="02040503050406030204" pitchFamily="18" charset="0"/>
                      </a:rPr>
                      <m:t> </m:t>
                    </m:r>
                    <m:r>
                      <a:rPr lang="en-US" sz="1600" i="1" dirty="0" smtClean="0">
                        <a:latin typeface="Cambria Math" panose="02040503050406030204" pitchFamily="18" charset="0"/>
                      </a:rPr>
                      <m:t>𝑡𝑎𝑠𝑘</m:t>
                    </m:r>
                    <m:r>
                      <a:rPr lang="en-US" sz="1600" i="1" dirty="0" smtClean="0">
                        <a:latin typeface="Cambria Math" panose="02040503050406030204" pitchFamily="18" charset="0"/>
                      </a:rPr>
                      <m:t> = </m:t>
                    </m:r>
                    <m:r>
                      <a:rPr lang="en-US" sz="1600" i="1" dirty="0" smtClean="0">
                        <a:latin typeface="Cambria Math" panose="02040503050406030204" pitchFamily="18" charset="0"/>
                      </a:rPr>
                      <m:t>𝐾</m:t>
                    </m:r>
                    <m:r>
                      <a:rPr lang="en-US" sz="1600" i="1" dirty="0" smtClean="0">
                        <a:latin typeface="Cambria Math" panose="02040503050406030204" pitchFamily="18" charset="0"/>
                      </a:rPr>
                      <m:t> ∗ </m:t>
                    </m:r>
                    <m:d>
                      <m:dPr>
                        <m:ctrlPr>
                          <a:rPr lang="en-US" sz="1600" i="1" dirty="0" smtClean="0">
                            <a:latin typeface="Cambria Math" panose="02040503050406030204" pitchFamily="18" charset="0"/>
                          </a:rPr>
                        </m:ctrlPr>
                      </m:dPr>
                      <m:e>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𝐾</m:t>
                            </m:r>
                          </m:num>
                          <m:den>
                            <m:r>
                              <a:rPr lang="en-US" sz="1600" i="1" dirty="0" smtClean="0">
                                <a:latin typeface="Cambria Math" panose="02040503050406030204" pitchFamily="18" charset="0"/>
                              </a:rPr>
                              <m:t>𝑘</m:t>
                            </m:r>
                          </m:den>
                        </m:f>
                      </m:e>
                    </m:d>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err="1" smtClean="0">
                            <a:latin typeface="Cambria Math" panose="02040503050406030204" pitchFamily="18" charset="0"/>
                          </a:rPr>
                          <m:t>𝑇</m:t>
                        </m:r>
                      </m:e>
                      <m:sub>
                        <m:r>
                          <a:rPr lang="en-US" sz="1600" b="0" i="1" dirty="0" smtClean="0">
                            <a:latin typeface="Cambria Math" panose="02040503050406030204" pitchFamily="18" charset="0"/>
                          </a:rPr>
                          <m:t>𝑝</m:t>
                        </m:r>
                      </m:sub>
                    </m:sSub>
                  </m:oMath>
                </a14:m>
                <a:endParaRPr lang="en-US" sz="1600" dirty="0" smtClean="0"/>
              </a:p>
              <a:p>
                <a:pPr lvl="1"/>
                <a14:m>
                  <m:oMath xmlns:m="http://schemas.openxmlformats.org/officeDocument/2006/math">
                    <m:r>
                      <a:rPr lang="en-US" sz="1600" i="1" dirty="0" smtClean="0">
                        <a:latin typeface="Cambria Math" panose="02040503050406030204" pitchFamily="18" charset="0"/>
                      </a:rPr>
                      <m:t>𝑇𝑖𝑚𝑒</m:t>
                    </m:r>
                    <m:r>
                      <a:rPr lang="en-US" sz="1600" i="1" dirty="0" smtClean="0">
                        <a:latin typeface="Cambria Math" panose="02040503050406030204" pitchFamily="18" charset="0"/>
                      </a:rPr>
                      <m:t> </m:t>
                    </m:r>
                    <m:r>
                      <a:rPr lang="en-US" sz="1600" i="1" dirty="0" smtClean="0">
                        <a:latin typeface="Cambria Math" panose="02040503050406030204" pitchFamily="18" charset="0"/>
                      </a:rPr>
                      <m:t>𝑓𝑜𝑟</m:t>
                    </m:r>
                    <m:r>
                      <a:rPr lang="en-US" sz="1600" i="1" dirty="0" smtClean="0">
                        <a:latin typeface="Cambria Math" panose="02040503050406030204" pitchFamily="18" charset="0"/>
                      </a:rPr>
                      <m:t> </m:t>
                    </m:r>
                    <m:r>
                      <a:rPr lang="en-US" sz="1600" i="1" dirty="0" smtClean="0">
                        <a:latin typeface="Cambria Math" panose="02040503050406030204" pitchFamily="18" charset="0"/>
                      </a:rPr>
                      <m:t>𝑠𝑒𝑐𝑜𝑛𝑑</m:t>
                    </m:r>
                    <m:r>
                      <a:rPr lang="en-US" sz="1600" i="1" dirty="0" smtClean="0">
                        <a:latin typeface="Cambria Math" panose="02040503050406030204" pitchFamily="18" charset="0"/>
                      </a:rPr>
                      <m:t> </m:t>
                    </m:r>
                    <m:r>
                      <a:rPr lang="en-US" sz="1600" i="1" dirty="0" smtClean="0">
                        <a:latin typeface="Cambria Math" panose="02040503050406030204" pitchFamily="18" charset="0"/>
                      </a:rPr>
                      <m:t>𝑡𝑎𝑠𝑘</m:t>
                    </m:r>
                    <m:r>
                      <a:rPr lang="en-US" sz="1600" i="1" dirty="0" smtClean="0">
                        <a:latin typeface="Cambria Math" panose="02040503050406030204" pitchFamily="18" charset="0"/>
                      </a:rPr>
                      <m:t> = </m:t>
                    </m:r>
                    <m:r>
                      <a:rPr lang="en-US" sz="1600" i="1" dirty="0" smtClean="0">
                        <a:latin typeface="Cambria Math" panose="02040503050406030204" pitchFamily="18" charset="0"/>
                      </a:rPr>
                      <m:t>𝐾</m:t>
                    </m:r>
                    <m:r>
                      <a:rPr lang="en-US" sz="1600" i="1" dirty="0" smtClean="0">
                        <a:latin typeface="Cambria Math" panose="02040503050406030204" pitchFamily="18" charset="0"/>
                      </a:rPr>
                      <m:t> ∗ </m:t>
                    </m:r>
                    <m:d>
                      <m:dPr>
                        <m:ctrlPr>
                          <a:rPr lang="en-US" sz="1600" i="1" dirty="0" smtClean="0">
                            <a:latin typeface="Cambria Math" panose="02040503050406030204" pitchFamily="18" charset="0"/>
                          </a:rPr>
                        </m:ctrlPr>
                      </m:dPr>
                      <m:e>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𝐾</m:t>
                            </m:r>
                          </m:num>
                          <m:den>
                            <m:r>
                              <a:rPr lang="en-US" sz="1600" i="1" dirty="0" smtClean="0">
                                <a:latin typeface="Cambria Math" panose="02040503050406030204" pitchFamily="18" charset="0"/>
                              </a:rPr>
                              <m:t>𝑘</m:t>
                            </m:r>
                          </m:den>
                        </m:f>
                      </m:e>
                    </m:d>
                    <m:r>
                      <a:rPr lang="en-US" sz="1600" i="1" dirty="0" smtClean="0">
                        <a:latin typeface="Cambria Math" panose="02040503050406030204" pitchFamily="18" charset="0"/>
                      </a:rPr>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𝑇</m:t>
                        </m:r>
                      </m:e>
                      <m:sub>
                        <m:r>
                          <a:rPr lang="en-US" sz="1600" b="0" i="1" dirty="0" smtClean="0">
                            <a:latin typeface="Cambria Math" panose="02040503050406030204" pitchFamily="18" charset="0"/>
                          </a:rPr>
                          <m:t>𝑝</m:t>
                        </m:r>
                      </m:sub>
                    </m:sSub>
                    <m:r>
                      <a:rPr lang="en-US" sz="1600" b="0" i="1" dirty="0" smtClean="0">
                        <a:latin typeface="Cambria Math" panose="02040503050406030204" pitchFamily="18" charset="0"/>
                      </a:rPr>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𝑇</m:t>
                        </m:r>
                      </m:e>
                      <m:sub>
                        <m:r>
                          <a:rPr lang="en-US" sz="1600" b="0" i="1" dirty="0" smtClean="0">
                            <a:latin typeface="Cambria Math" panose="02040503050406030204" pitchFamily="18" charset="0"/>
                          </a:rPr>
                          <m:t>𝑝</m:t>
                        </m:r>
                      </m:sub>
                    </m:sSub>
                  </m:oMath>
                </a14:m>
                <a:endParaRPr lang="en-US" sz="1600" dirty="0" smtClean="0"/>
              </a:p>
              <a:p>
                <a:pPr lvl="1"/>
                <a14:m>
                  <m:oMath xmlns:m="http://schemas.openxmlformats.org/officeDocument/2006/math">
                    <m:r>
                      <a:rPr lang="en-US" sz="1600" i="1" dirty="0" smtClean="0">
                        <a:latin typeface="Cambria Math" panose="02040503050406030204" pitchFamily="18" charset="0"/>
                      </a:rPr>
                      <m:t>𝑇𝑖𝑚𝑒</m:t>
                    </m:r>
                    <m:r>
                      <a:rPr lang="en-US" sz="1600" i="1" dirty="0" smtClean="0">
                        <a:latin typeface="Cambria Math" panose="02040503050406030204" pitchFamily="18" charset="0"/>
                      </a:rPr>
                      <m:t> </m:t>
                    </m:r>
                    <m:r>
                      <a:rPr lang="en-US" sz="1600" i="1" dirty="0" smtClean="0">
                        <a:latin typeface="Cambria Math" panose="02040503050406030204" pitchFamily="18" charset="0"/>
                      </a:rPr>
                      <m:t>𝑓𝑜𝑟</m:t>
                    </m:r>
                    <m:r>
                      <a:rPr lang="en-US" sz="1600" i="1" dirty="0" smtClean="0">
                        <a:latin typeface="Cambria Math" panose="02040503050406030204" pitchFamily="18" charset="0"/>
                      </a:rPr>
                      <m:t> </m:t>
                    </m:r>
                    <m:r>
                      <a:rPr lang="en-US" sz="1600" i="1" dirty="0" smtClean="0">
                        <a:latin typeface="Cambria Math" panose="02040503050406030204" pitchFamily="18" charset="0"/>
                      </a:rPr>
                      <m:t>𝑡h𝑖𝑟𝑑</m:t>
                    </m:r>
                    <m:r>
                      <a:rPr lang="en-US" sz="1600" i="1" dirty="0" smtClean="0">
                        <a:latin typeface="Cambria Math" panose="02040503050406030204" pitchFamily="18" charset="0"/>
                      </a:rPr>
                      <m:t> </m:t>
                    </m:r>
                    <m:r>
                      <a:rPr lang="en-US" sz="1600" i="1" dirty="0" smtClean="0">
                        <a:latin typeface="Cambria Math" panose="02040503050406030204" pitchFamily="18" charset="0"/>
                      </a:rPr>
                      <m:t>𝑡𝑎𝑠𝑘</m:t>
                    </m:r>
                    <m:r>
                      <a:rPr lang="en-US" sz="1600" i="1" dirty="0" smtClean="0">
                        <a:latin typeface="Cambria Math" panose="02040503050406030204" pitchFamily="18" charset="0"/>
                      </a:rPr>
                      <m:t> = </m:t>
                    </m:r>
                    <m:r>
                      <a:rPr lang="en-US" sz="1600" i="1" dirty="0" smtClean="0">
                        <a:latin typeface="Cambria Math" panose="02040503050406030204" pitchFamily="18" charset="0"/>
                      </a:rPr>
                      <m:t>𝐾</m:t>
                    </m:r>
                    <m:r>
                      <a:rPr lang="en-US" sz="1600" i="1" dirty="0" smtClean="0">
                        <a:latin typeface="Cambria Math" panose="02040503050406030204" pitchFamily="18" charset="0"/>
                      </a:rPr>
                      <m:t> ∗ </m:t>
                    </m:r>
                    <m:d>
                      <m:dPr>
                        <m:ctrlPr>
                          <a:rPr lang="en-US" sz="1600" i="1" dirty="0" smtClean="0">
                            <a:latin typeface="Cambria Math" panose="02040503050406030204" pitchFamily="18" charset="0"/>
                          </a:rPr>
                        </m:ctrlPr>
                      </m:dPr>
                      <m:e>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𝐾</m:t>
                            </m:r>
                          </m:num>
                          <m:den>
                            <m:r>
                              <a:rPr lang="en-US" sz="1600" i="1" dirty="0" smtClean="0">
                                <a:latin typeface="Cambria Math" panose="02040503050406030204" pitchFamily="18" charset="0"/>
                              </a:rPr>
                              <m:t>𝑘</m:t>
                            </m:r>
                          </m:den>
                        </m:f>
                      </m:e>
                    </m:d>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err="1" smtClean="0">
                            <a:latin typeface="Cambria Math" panose="02040503050406030204" pitchFamily="18" charset="0"/>
                          </a:rPr>
                          <m:t>𝑇</m:t>
                        </m:r>
                      </m:e>
                      <m:sub>
                        <m:r>
                          <a:rPr lang="en-US" sz="1600" b="0" i="1" dirty="0" smtClean="0">
                            <a:latin typeface="Cambria Math" panose="02040503050406030204" pitchFamily="18" charset="0"/>
                          </a:rPr>
                          <m:t>𝑝</m:t>
                        </m:r>
                      </m:sub>
                    </m:sSub>
                    <m:r>
                      <a:rPr lang="en-US" sz="1600" i="1" dirty="0" smtClean="0">
                        <a:latin typeface="Cambria Math" panose="02040503050406030204" pitchFamily="18" charset="0"/>
                      </a:rPr>
                      <m:t> + 2</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𝑇</m:t>
                        </m:r>
                      </m:e>
                      <m:sub>
                        <m:r>
                          <a:rPr lang="en-US" sz="1600" b="0" i="1" dirty="0" smtClean="0">
                            <a:latin typeface="Cambria Math" panose="02040503050406030204" pitchFamily="18" charset="0"/>
                          </a:rPr>
                          <m:t>𝑝</m:t>
                        </m:r>
                      </m:sub>
                    </m:sSub>
                  </m:oMath>
                </a14:m>
                <a:endParaRPr lang="en-US" sz="1600" dirty="0" smtClean="0"/>
              </a:p>
              <a:p>
                <a:pPr lvl="1"/>
                <a14:m>
                  <m:oMath xmlns:m="http://schemas.openxmlformats.org/officeDocument/2006/math">
                    <m:r>
                      <a:rPr lang="en-US" sz="1600" i="1" dirty="0" smtClean="0">
                        <a:latin typeface="Cambria Math" panose="02040503050406030204" pitchFamily="18" charset="0"/>
                      </a:rPr>
                      <m:t>=&gt; </m:t>
                    </m:r>
                    <m:r>
                      <a:rPr lang="en-US" sz="1600" i="1" dirty="0" smtClean="0">
                        <a:latin typeface="Cambria Math" panose="02040503050406030204" pitchFamily="18" charset="0"/>
                      </a:rPr>
                      <m:t>𝑓𝑜𝑟</m:t>
                    </m:r>
                    <m:r>
                      <a:rPr lang="en-US" sz="1600" i="1" dirty="0" smtClean="0">
                        <a:latin typeface="Cambria Math" panose="02040503050406030204" pitchFamily="18" charset="0"/>
                      </a:rPr>
                      <m:t> </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r>
                      <a:rPr lang="en-US" sz="1600" i="1" dirty="0" smtClean="0">
                        <a:latin typeface="Cambria Math" panose="02040503050406030204" pitchFamily="18" charset="0"/>
                      </a:rPr>
                      <m:t>𝑡𝑎𝑠𝑘𝑠</m:t>
                    </m:r>
                    <m:r>
                      <a:rPr lang="en-US" sz="1600" i="1" dirty="0" smtClean="0">
                        <a:latin typeface="Cambria Math" panose="02040503050406030204" pitchFamily="18" charset="0"/>
                      </a:rPr>
                      <m:t>, </m:t>
                    </m:r>
                  </m:oMath>
                </a14:m>
                <a:endParaRPr lang="en-US" sz="1600" dirty="0" smtClean="0"/>
              </a:p>
              <a:p>
                <a:pPr lvl="1"/>
                <a14:m>
                  <m:oMath xmlns:m="http://schemas.openxmlformats.org/officeDocument/2006/math">
                    <m:r>
                      <a:rPr lang="en-US" sz="1600" i="1" dirty="0" smtClean="0">
                        <a:latin typeface="Cambria Math" panose="02040503050406030204" pitchFamily="18" charset="0"/>
                      </a:rPr>
                      <m:t>𝑇𝑜𝑡𝑎𝑙</m:t>
                    </m:r>
                    <m:r>
                      <a:rPr lang="en-US" sz="1600" i="1" dirty="0" smtClean="0">
                        <a:latin typeface="Cambria Math" panose="02040503050406030204" pitchFamily="18" charset="0"/>
                      </a:rPr>
                      <m:t> </m:t>
                    </m:r>
                    <m:r>
                      <a:rPr lang="en-US" sz="1600" i="1" dirty="0" smtClean="0">
                        <a:latin typeface="Cambria Math" panose="02040503050406030204" pitchFamily="18" charset="0"/>
                      </a:rPr>
                      <m:t>𝑡𝑖𝑚𝑒</m:t>
                    </m:r>
                    <m:r>
                      <a:rPr lang="en-US" sz="1600" i="1" dirty="0" smtClean="0">
                        <a:latin typeface="Cambria Math" panose="02040503050406030204" pitchFamily="18" charset="0"/>
                      </a:rPr>
                      <m:t> =  </m:t>
                    </m:r>
                    <m:r>
                      <a:rPr lang="en-US" sz="1600" i="1" dirty="0" smtClean="0">
                        <a:latin typeface="Cambria Math" panose="02040503050406030204" pitchFamily="18" charset="0"/>
                      </a:rPr>
                      <m:t>𝐾</m:t>
                    </m:r>
                    <m:r>
                      <a:rPr lang="en-US" sz="1600" i="1" dirty="0" smtClean="0">
                        <a:latin typeface="Cambria Math" panose="02040503050406030204" pitchFamily="18" charset="0"/>
                      </a:rPr>
                      <m:t> ∗ </m:t>
                    </m:r>
                    <m:d>
                      <m:dPr>
                        <m:ctrlPr>
                          <a:rPr lang="en-US" sz="1600" i="1" dirty="0" smtClean="0">
                            <a:latin typeface="Cambria Math" panose="02040503050406030204" pitchFamily="18" charset="0"/>
                          </a:rPr>
                        </m:ctrlPr>
                      </m:dPr>
                      <m:e>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𝐾</m:t>
                            </m:r>
                          </m:num>
                          <m:den>
                            <m:r>
                              <a:rPr lang="en-US" sz="1600" i="1" dirty="0" smtClean="0">
                                <a:latin typeface="Cambria Math" panose="02040503050406030204" pitchFamily="18" charset="0"/>
                              </a:rPr>
                              <m:t>𝑘</m:t>
                            </m:r>
                          </m:den>
                        </m:f>
                      </m:e>
                    </m:d>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err="1" smtClean="0">
                            <a:latin typeface="Cambria Math" panose="02040503050406030204" pitchFamily="18" charset="0"/>
                          </a:rPr>
                          <m:t>𝑇</m:t>
                        </m:r>
                      </m:e>
                      <m:sub>
                        <m:r>
                          <a:rPr lang="en-US" sz="1600" b="0" i="1" dirty="0" smtClean="0">
                            <a:latin typeface="Cambria Math" panose="02040503050406030204" pitchFamily="18" charset="0"/>
                          </a:rPr>
                          <m:t>𝑝</m:t>
                        </m:r>
                      </m:sub>
                    </m:sSub>
                    <m:r>
                      <a:rPr lang="en-US" sz="1600" i="1" dirty="0" smtClean="0">
                        <a:latin typeface="Cambria Math" panose="02040503050406030204" pitchFamily="18" charset="0"/>
                      </a:rPr>
                      <m:t> + </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r>
                          <a:rPr lang="en-US" sz="1600" i="1" dirty="0" smtClean="0">
                            <a:latin typeface="Cambria Math" panose="02040503050406030204" pitchFamily="18" charset="0"/>
                          </a:rPr>
                          <m:t>−1</m:t>
                        </m:r>
                      </m:e>
                    </m:d>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err="1" smtClean="0">
                            <a:latin typeface="Cambria Math" panose="02040503050406030204" pitchFamily="18" charset="0"/>
                          </a:rPr>
                          <m:t>𝑇</m:t>
                        </m:r>
                      </m:e>
                      <m:sub>
                        <m:r>
                          <a:rPr lang="en-US" sz="1600" b="0" i="1" dirty="0" smtClean="0">
                            <a:latin typeface="Cambria Math" panose="02040503050406030204" pitchFamily="18" charset="0"/>
                          </a:rPr>
                          <m:t>𝑝</m:t>
                        </m:r>
                      </m:sub>
                    </m:sSub>
                  </m:oMath>
                </a14:m>
                <a:endParaRPr lang="en-US" sz="1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34763"/>
                <a:ext cx="5425081" cy="4277995"/>
              </a:xfrm>
              <a:blipFill>
                <a:blip r:embed="rId2"/>
                <a:stretch>
                  <a:fillRect l="-1012" t="-1567"/>
                </a:stretch>
              </a:blipFill>
            </p:spPr>
            <p:txBody>
              <a:bodyPr/>
              <a:lstStyle/>
              <a:p>
                <a:r>
                  <a:rPr lang="en-US">
                    <a:noFill/>
                  </a:rPr>
                  <a:t> </a:t>
                </a:r>
              </a:p>
            </p:txBody>
          </p:sp>
        </mc:Fallback>
      </mc:AlternateContent>
      <p:sp>
        <p:nvSpPr>
          <p:cNvPr id="4" name="Content Placeholder 2"/>
          <p:cNvSpPr txBox="1">
            <a:spLocks/>
          </p:cNvSpPr>
          <p:nvPr/>
        </p:nvSpPr>
        <p:spPr>
          <a:xfrm>
            <a:off x="6074229" y="1934487"/>
            <a:ext cx="5236029" cy="4277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6560095" y="1065207"/>
                <a:ext cx="5192487" cy="10810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smtClean="0"/>
                  <a:t>For the DES algorithm,</a:t>
                </a:r>
              </a:p>
              <a:p>
                <a:pPr lvl="1"/>
                <a14:m>
                  <m:oMath xmlns:m="http://schemas.openxmlformats.org/officeDocument/2006/math">
                    <m:r>
                      <a:rPr lang="en-US" sz="1400" i="1" dirty="0" smtClean="0">
                        <a:latin typeface="Cambria Math" panose="02040503050406030204" pitchFamily="18" charset="0"/>
                      </a:rPr>
                      <m:t>𝐾</m:t>
                    </m:r>
                    <m:r>
                      <a:rPr lang="en-US" sz="1400" i="1" dirty="0" smtClean="0">
                        <a:latin typeface="Cambria Math" panose="02040503050406030204" pitchFamily="18" charset="0"/>
                      </a:rPr>
                      <m:t> = 16</m:t>
                    </m:r>
                  </m:oMath>
                </a14:m>
                <a:endParaRPr lang="en-US" sz="1400" dirty="0" smtClean="0"/>
              </a:p>
              <a:p>
                <a:pPr lvl="1"/>
                <a14:m>
                  <m:oMath xmlns:m="http://schemas.openxmlformats.org/officeDocument/2006/math">
                    <m:r>
                      <a:rPr lang="en-US" sz="1400" i="1" dirty="0" smtClean="0">
                        <a:latin typeface="Cambria Math" panose="02040503050406030204" pitchFamily="18" charset="0"/>
                      </a:rPr>
                      <m:t>𝐺𝑖𝑣𝑒𝑛</m:t>
                    </m:r>
                    <m:r>
                      <a:rPr lang="en-US" sz="1400" i="1" dirty="0" smtClean="0">
                        <a:latin typeface="Cambria Math" panose="02040503050406030204" pitchFamily="18" charset="0"/>
                      </a:rPr>
                      <m:t> </m:t>
                    </m:r>
                    <m:r>
                      <a:rPr lang="en-US" sz="1400" i="1" dirty="0" smtClean="0">
                        <a:latin typeface="Cambria Math" panose="02040503050406030204" pitchFamily="18" charset="0"/>
                      </a:rPr>
                      <m:t>𝑡h𝑎𝑡</m:t>
                    </m:r>
                    <m:r>
                      <a:rPr lang="en-US" sz="1400" i="1" dirty="0" smtClean="0">
                        <a:latin typeface="Cambria Math" panose="02040503050406030204" pitchFamily="18" charset="0"/>
                      </a:rPr>
                      <m:t> </m:t>
                    </m:r>
                    <m:r>
                      <a:rPr lang="en-US" sz="1400" i="1" dirty="0" err="1" smtClean="0">
                        <a:latin typeface="Cambria Math" panose="02040503050406030204" pitchFamily="18" charset="0"/>
                      </a:rPr>
                      <m:t>𝑇𝑝</m:t>
                    </m:r>
                    <m:r>
                      <a:rPr lang="en-US" sz="1400" i="1" dirty="0" smtClean="0">
                        <a:latin typeface="Cambria Math" panose="02040503050406030204" pitchFamily="18" charset="0"/>
                      </a:rPr>
                      <m:t> = 1 </m:t>
                    </m:r>
                    <m:r>
                      <a:rPr lang="en-US" sz="1400" i="1" dirty="0" smtClean="0">
                        <a:latin typeface="Cambria Math" panose="02040503050406030204" pitchFamily="18" charset="0"/>
                      </a:rPr>
                      <m:t>𝑠𝑒𝑐𝑜𝑛𝑑</m:t>
                    </m:r>
                    <m:r>
                      <a:rPr lang="en-US" sz="1400" i="1" dirty="0" smtClean="0">
                        <a:latin typeface="Cambria Math" panose="02040503050406030204" pitchFamily="18" charset="0"/>
                      </a:rPr>
                      <m:t> </m:t>
                    </m:r>
                  </m:oMath>
                </a14:m>
                <a:endParaRPr lang="en-US" sz="1400" i="1" dirty="0" smtClean="0">
                  <a:latin typeface="Cambria Math" panose="02040503050406030204" pitchFamily="18" charset="0"/>
                </a:endParaRPr>
              </a:p>
              <a:p>
                <a:pPr lvl="1"/>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 4 </m:t>
                    </m:r>
                    <m:r>
                      <a:rPr lang="en-US" sz="1400" i="1" dirty="0" smtClean="0">
                        <a:latin typeface="Cambria Math" panose="02040503050406030204" pitchFamily="18" charset="0"/>
                      </a:rPr>
                      <m:t>𝑡𝑎𝑠𝑘𝑠</m:t>
                    </m:r>
                  </m:oMath>
                </a14:m>
                <a:endParaRPr lang="en-US" sz="1400" dirty="0" smtClean="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6560095" y="1065207"/>
                <a:ext cx="5192487" cy="1081032"/>
              </a:xfrm>
              <a:prstGeom prst="rect">
                <a:avLst/>
              </a:prstGeom>
              <a:blipFill>
                <a:blip r:embed="rId3"/>
                <a:stretch>
                  <a:fillRect l="-704" t="-7910" b="-3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051605835"/>
                  </p:ext>
                </p:extLst>
              </p:nvPr>
            </p:nvGraphicFramePr>
            <p:xfrm>
              <a:off x="6560095" y="2357990"/>
              <a:ext cx="4898570" cy="3065526"/>
            </p:xfrm>
            <a:graphic>
              <a:graphicData uri="http://schemas.openxmlformats.org/drawingml/2006/table">
                <a:tbl>
                  <a:tblPr firstRow="1" bandRow="1">
                    <a:tableStyleId>{5C22544A-7EE6-4342-B048-85BDC9FD1C3A}</a:tableStyleId>
                  </a:tblPr>
                  <a:tblGrid>
                    <a:gridCol w="973204">
                      <a:extLst>
                        <a:ext uri="{9D8B030D-6E8A-4147-A177-3AD203B41FA5}">
                          <a16:colId xmlns:a16="http://schemas.microsoft.com/office/drawing/2014/main" val="1872142812"/>
                        </a:ext>
                      </a:extLst>
                    </a:gridCol>
                    <a:gridCol w="2722809">
                      <a:extLst>
                        <a:ext uri="{9D8B030D-6E8A-4147-A177-3AD203B41FA5}">
                          <a16:colId xmlns:a16="http://schemas.microsoft.com/office/drawing/2014/main" val="3042071903"/>
                        </a:ext>
                      </a:extLst>
                    </a:gridCol>
                    <a:gridCol w="1202557">
                      <a:extLst>
                        <a:ext uri="{9D8B030D-6E8A-4147-A177-3AD203B41FA5}">
                          <a16:colId xmlns:a16="http://schemas.microsoft.com/office/drawing/2014/main" val="464237212"/>
                        </a:ext>
                      </a:extLst>
                    </a:gridCol>
                  </a:tblGrid>
                  <a:tr h="574524">
                    <a:tc>
                      <a:txBody>
                        <a:bodyPr/>
                        <a:lstStyle/>
                        <a:p>
                          <a:pPr algn="ctr"/>
                          <a:r>
                            <a:rPr lang="en-US" dirty="0" smtClean="0"/>
                            <a:t>Stages (k)</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𝑲</m:t>
                                    </m:r>
                                  </m:num>
                                  <m:den>
                                    <m:r>
                                      <a:rPr lang="en-US" b="1" i="1" smtClean="0">
                                        <a:latin typeface="Cambria Math" panose="02040503050406030204" pitchFamily="18" charset="0"/>
                                      </a:rPr>
                                      <m:t>𝒌</m:t>
                                    </m:r>
                                  </m:den>
                                </m:f>
                                <m:r>
                                  <a:rPr lang="en-US" b="1" i="1" smtClean="0">
                                    <a:latin typeface="Cambria Math" panose="02040503050406030204" pitchFamily="18" charset="0"/>
                                  </a:rPr>
                                  <m:t>)</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𝑻</m:t>
                                        </m:r>
                                      </m:e>
                                      <m:sub>
                                        <m:r>
                                          <a:rPr lang="en-US" b="1" i="1" smtClean="0">
                                            <a:latin typeface="Cambria Math" panose="02040503050406030204" pitchFamily="18" charset="0"/>
                                          </a:rPr>
                                          <m:t>𝒑</m:t>
                                        </m:r>
                                      </m:sub>
                                    </m:sSub>
                                  </m:e>
                                </m:d>
                                <m:r>
                                  <a:rPr lang="en-US" b="1" i="1" smtClean="0">
                                    <a:latin typeface="Cambria Math" panose="02040503050406030204" pitchFamily="18" charset="0"/>
                                  </a:rPr>
                                  <m:t>+(</m:t>
                                </m:r>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𝑻</m:t>
                                    </m:r>
                                  </m:e>
                                  <m:sub>
                                    <m:r>
                                      <a:rPr lang="en-US" b="1" i="1" smtClean="0">
                                        <a:latin typeface="Cambria Math" panose="02040503050406030204" pitchFamily="18" charset="0"/>
                                      </a:rPr>
                                      <m:t>𝒑</m:t>
                                    </m:r>
                                  </m:sub>
                                </m:sSub>
                                <m:r>
                                  <a:rPr lang="en-US" b="1" i="1" smtClean="0">
                                    <a:latin typeface="Cambria Math" panose="02040503050406030204" pitchFamily="18" charset="0"/>
                                  </a:rPr>
                                  <m:t>)</m:t>
                                </m:r>
                              </m:oMath>
                            </m:oMathPara>
                          </a14:m>
                          <a:endParaRPr lang="en-US" dirty="0"/>
                        </a:p>
                      </a:txBody>
                      <a:tcPr anchor="ctr"/>
                    </a:tc>
                    <a:tc>
                      <a:txBody>
                        <a:bodyPr/>
                        <a:lstStyle/>
                        <a:p>
                          <a:pPr algn="ctr"/>
                          <a:r>
                            <a:rPr lang="en-US" dirty="0" smtClean="0"/>
                            <a:t>Time (seconds)</a:t>
                          </a:r>
                          <a:endParaRPr lang="en-US" dirty="0"/>
                        </a:p>
                      </a:txBody>
                      <a:tcPr anchor="ctr"/>
                    </a:tc>
                    <a:extLst>
                      <a:ext uri="{0D108BD9-81ED-4DB2-BD59-A6C34878D82A}">
                        <a16:rowId xmlns:a16="http://schemas.microsoft.com/office/drawing/2014/main" val="3137819486"/>
                      </a:ext>
                    </a:extLst>
                  </a:tr>
                  <a:tr h="574524">
                    <a:tc>
                      <a:txBody>
                        <a:bodyPr/>
                        <a:lstStyle/>
                        <a:p>
                          <a:pPr algn="ctr"/>
                          <a:r>
                            <a:rPr lang="en-US" dirty="0" smtClean="0"/>
                            <a:t>16</a:t>
                          </a:r>
                        </a:p>
                      </a:txBody>
                      <a:tcPr anchor="ct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16(</m:t>
                                </m:r>
                                <m:f>
                                  <m:fPr>
                                    <m:ctrlPr>
                                      <a:rPr lang="en-US" b="0"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16</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4−1</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m:oMathPara>
                          </a14:m>
                          <a:endParaRPr lang="en-US" dirty="0"/>
                        </a:p>
                      </a:txBody>
                      <a:tcPr/>
                    </a:tc>
                    <a:tc>
                      <a:txBody>
                        <a:bodyPr/>
                        <a:lstStyle/>
                        <a:p>
                          <a:pPr algn="ctr"/>
                          <a:r>
                            <a:rPr lang="en-US" dirty="0" smtClean="0"/>
                            <a:t>19</a:t>
                          </a:r>
                          <a:endParaRPr lang="en-US" dirty="0"/>
                        </a:p>
                      </a:txBody>
                      <a:tcPr anchor="ctr"/>
                    </a:tc>
                    <a:extLst>
                      <a:ext uri="{0D108BD9-81ED-4DB2-BD59-A6C34878D82A}">
                        <a16:rowId xmlns:a16="http://schemas.microsoft.com/office/drawing/2014/main" val="3111705508"/>
                      </a:ext>
                    </a:extLst>
                  </a:tr>
                  <a:tr h="574524">
                    <a:tc>
                      <a:txBody>
                        <a:bodyPr/>
                        <a:lstStyle/>
                        <a:p>
                          <a:pPr algn="ctr"/>
                          <a:r>
                            <a:rPr lang="en-US" dirty="0" smtClean="0"/>
                            <a:t>8</a:t>
                          </a:r>
                          <a:endParaRPr lang="en-US" dirty="0"/>
                        </a:p>
                      </a:txBody>
                      <a:tcPr anchor="ctr"/>
                    </a:tc>
                    <a:tc>
                      <a:txBody>
                        <a:bodyPr/>
                        <a:lstStyle/>
                        <a:p>
                          <a:pPr algn="l"/>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16(</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16</m:t>
                                    </m:r>
                                  </m:num>
                                  <m:den>
                                    <m:r>
                                      <a:rPr lang="en-US" i="1" dirty="0" smtClean="0">
                                        <a:latin typeface="Cambria Math" panose="02040503050406030204" pitchFamily="18" charset="0"/>
                                      </a:rPr>
                                      <m:t>8</m:t>
                                    </m:r>
                                  </m:den>
                                </m:f>
                                <m:r>
                                  <a:rPr lang="en-US" i="1" dirty="0" smtClean="0">
                                    <a:latin typeface="Cambria Math" panose="02040503050406030204" pitchFamily="18" charset="0"/>
                                  </a:rPr>
                                  <m:t>)(1)+(4 – 1)(1</m:t>
                                </m:r>
                                <m:r>
                                  <a:rPr lang="en-US" b="0" i="1" dirty="0" smtClean="0">
                                    <a:latin typeface="Cambria Math" panose="02040503050406030204" pitchFamily="18" charset="0"/>
                                  </a:rPr>
                                  <m:t>)</m:t>
                                </m:r>
                              </m:oMath>
                            </m:oMathPara>
                          </a14:m>
                          <a:endParaRPr lang="en-US" dirty="0"/>
                        </a:p>
                      </a:txBody>
                      <a:tcPr/>
                    </a:tc>
                    <a:tc>
                      <a:txBody>
                        <a:bodyPr/>
                        <a:lstStyle/>
                        <a:p>
                          <a:pPr algn="ctr"/>
                          <a:r>
                            <a:rPr lang="en-US" dirty="0" smtClean="0"/>
                            <a:t>35</a:t>
                          </a:r>
                          <a:endParaRPr lang="en-US" dirty="0"/>
                        </a:p>
                      </a:txBody>
                      <a:tcPr anchor="ctr"/>
                    </a:tc>
                    <a:extLst>
                      <a:ext uri="{0D108BD9-81ED-4DB2-BD59-A6C34878D82A}">
                        <a16:rowId xmlns:a16="http://schemas.microsoft.com/office/drawing/2014/main" val="2832662213"/>
                      </a:ext>
                    </a:extLst>
                  </a:tr>
                  <a:tr h="574524">
                    <a:tc>
                      <a:txBody>
                        <a:bodyPr/>
                        <a:lstStyle/>
                        <a:p>
                          <a:pPr algn="ctr"/>
                          <a:r>
                            <a:rPr lang="en-US" dirty="0" smtClean="0"/>
                            <a:t>4</a:t>
                          </a:r>
                          <a:endParaRPr lang="en-US" dirty="0"/>
                        </a:p>
                      </a:txBody>
                      <a:tcPr anchor="ct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16(</m:t>
                                </m:r>
                                <m:f>
                                  <m:fPr>
                                    <m:ctrlPr>
                                      <a:rPr lang="en-US" b="0"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4</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4−1</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m:oMathPara>
                          </a14:m>
                          <a:endParaRPr lang="en-US" dirty="0"/>
                        </a:p>
                      </a:txBody>
                      <a:tcPr/>
                    </a:tc>
                    <a:tc>
                      <a:txBody>
                        <a:bodyPr/>
                        <a:lstStyle/>
                        <a:p>
                          <a:pPr algn="ctr"/>
                          <a:r>
                            <a:rPr lang="en-US" dirty="0" smtClean="0"/>
                            <a:t>67</a:t>
                          </a:r>
                          <a:endParaRPr lang="en-US" dirty="0"/>
                        </a:p>
                      </a:txBody>
                      <a:tcPr anchor="ctr"/>
                    </a:tc>
                    <a:extLst>
                      <a:ext uri="{0D108BD9-81ED-4DB2-BD59-A6C34878D82A}">
                        <a16:rowId xmlns:a16="http://schemas.microsoft.com/office/drawing/2014/main" val="3773972894"/>
                      </a:ext>
                    </a:extLst>
                  </a:tr>
                  <a:tr h="574524">
                    <a:tc>
                      <a:txBody>
                        <a:bodyPr/>
                        <a:lstStyle/>
                        <a:p>
                          <a:pPr algn="ctr"/>
                          <a:r>
                            <a:rPr lang="en-US" dirty="0" smtClean="0"/>
                            <a:t>48</a:t>
                          </a:r>
                          <a:endParaRPr lang="en-US" dirty="0"/>
                        </a:p>
                      </a:txBody>
                      <a:tcPr anchor="ctr"/>
                    </a:tc>
                    <a:tc>
                      <a:txBody>
                        <a:bodyPr/>
                        <a:lstStyle/>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16(</m:t>
                                </m:r>
                                <m:f>
                                  <m:fPr>
                                    <m:ctrlPr>
                                      <a:rPr lang="en-US" b="0"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48</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4−1</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m:oMathPara>
                          </a14:m>
                          <a:endParaRPr lang="en-US" dirty="0"/>
                        </a:p>
                      </a:txBody>
                      <a:tcPr/>
                    </a:tc>
                    <a:tc>
                      <a:txBody>
                        <a:bodyPr/>
                        <a:lstStyle/>
                        <a:p>
                          <a:pPr algn="ctr"/>
                          <a:r>
                            <a:rPr lang="en-US" dirty="0" smtClean="0"/>
                            <a:t>8.33</a:t>
                          </a:r>
                          <a:endParaRPr lang="en-US" dirty="0"/>
                        </a:p>
                      </a:txBody>
                      <a:tcPr anchor="ctr"/>
                    </a:tc>
                    <a:extLst>
                      <a:ext uri="{0D108BD9-81ED-4DB2-BD59-A6C34878D82A}">
                        <a16:rowId xmlns:a16="http://schemas.microsoft.com/office/drawing/2014/main" val="200427419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051605835"/>
                  </p:ext>
                </p:extLst>
              </p:nvPr>
            </p:nvGraphicFramePr>
            <p:xfrm>
              <a:off x="6560095" y="2357990"/>
              <a:ext cx="4898570" cy="3065526"/>
            </p:xfrm>
            <a:graphic>
              <a:graphicData uri="http://schemas.openxmlformats.org/drawingml/2006/table">
                <a:tbl>
                  <a:tblPr firstRow="1" bandRow="1">
                    <a:tableStyleId>{5C22544A-7EE6-4342-B048-85BDC9FD1C3A}</a:tableStyleId>
                  </a:tblPr>
                  <a:tblGrid>
                    <a:gridCol w="973204">
                      <a:extLst>
                        <a:ext uri="{9D8B030D-6E8A-4147-A177-3AD203B41FA5}">
                          <a16:colId xmlns:a16="http://schemas.microsoft.com/office/drawing/2014/main" val="1872142812"/>
                        </a:ext>
                      </a:extLst>
                    </a:gridCol>
                    <a:gridCol w="2722809">
                      <a:extLst>
                        <a:ext uri="{9D8B030D-6E8A-4147-A177-3AD203B41FA5}">
                          <a16:colId xmlns:a16="http://schemas.microsoft.com/office/drawing/2014/main" val="3042071903"/>
                        </a:ext>
                      </a:extLst>
                    </a:gridCol>
                    <a:gridCol w="1202557">
                      <a:extLst>
                        <a:ext uri="{9D8B030D-6E8A-4147-A177-3AD203B41FA5}">
                          <a16:colId xmlns:a16="http://schemas.microsoft.com/office/drawing/2014/main" val="464237212"/>
                        </a:ext>
                      </a:extLst>
                    </a:gridCol>
                  </a:tblGrid>
                  <a:tr h="640080">
                    <a:tc>
                      <a:txBody>
                        <a:bodyPr/>
                        <a:lstStyle/>
                        <a:p>
                          <a:pPr algn="ctr"/>
                          <a:r>
                            <a:rPr lang="en-US" dirty="0" smtClean="0"/>
                            <a:t>Stages (k)</a:t>
                          </a:r>
                          <a:endParaRPr lang="en-US" dirty="0"/>
                        </a:p>
                      </a:txBody>
                      <a:tcPr anchor="ctr"/>
                    </a:tc>
                    <a:tc>
                      <a:txBody>
                        <a:bodyPr/>
                        <a:lstStyle/>
                        <a:p>
                          <a:endParaRPr lang="en-US"/>
                        </a:p>
                      </a:txBody>
                      <a:tcPr anchor="ctr">
                        <a:blipFill>
                          <a:blip r:embed="rId4"/>
                          <a:stretch>
                            <a:fillRect l="-36018" t="-4762" r="-44966" b="-381905"/>
                          </a:stretch>
                        </a:blipFill>
                      </a:tcPr>
                    </a:tc>
                    <a:tc>
                      <a:txBody>
                        <a:bodyPr/>
                        <a:lstStyle/>
                        <a:p>
                          <a:pPr algn="ctr"/>
                          <a:r>
                            <a:rPr lang="en-US" dirty="0" smtClean="0"/>
                            <a:t>Time (seconds)</a:t>
                          </a:r>
                          <a:endParaRPr lang="en-US" dirty="0"/>
                        </a:p>
                      </a:txBody>
                      <a:tcPr anchor="ctr"/>
                    </a:tc>
                    <a:extLst>
                      <a:ext uri="{0D108BD9-81ED-4DB2-BD59-A6C34878D82A}">
                        <a16:rowId xmlns:a16="http://schemas.microsoft.com/office/drawing/2014/main" val="3137819486"/>
                      </a:ext>
                    </a:extLst>
                  </a:tr>
                  <a:tr h="606806">
                    <a:tc>
                      <a:txBody>
                        <a:bodyPr/>
                        <a:lstStyle/>
                        <a:p>
                          <a:pPr algn="ctr"/>
                          <a:r>
                            <a:rPr lang="en-US" dirty="0" smtClean="0"/>
                            <a:t>16</a:t>
                          </a:r>
                        </a:p>
                      </a:txBody>
                      <a:tcPr anchor="ctr"/>
                    </a:tc>
                    <a:tc>
                      <a:txBody>
                        <a:bodyPr/>
                        <a:lstStyle/>
                        <a:p>
                          <a:endParaRPr lang="en-US"/>
                        </a:p>
                      </a:txBody>
                      <a:tcPr>
                        <a:blipFill>
                          <a:blip r:embed="rId4"/>
                          <a:stretch>
                            <a:fillRect l="-36018" t="-110000" r="-44966" b="-301000"/>
                          </a:stretch>
                        </a:blipFill>
                      </a:tcPr>
                    </a:tc>
                    <a:tc>
                      <a:txBody>
                        <a:bodyPr/>
                        <a:lstStyle/>
                        <a:p>
                          <a:pPr algn="ctr"/>
                          <a:r>
                            <a:rPr lang="en-US" dirty="0" smtClean="0"/>
                            <a:t>19</a:t>
                          </a:r>
                          <a:endParaRPr lang="en-US" dirty="0"/>
                        </a:p>
                      </a:txBody>
                      <a:tcPr anchor="ctr"/>
                    </a:tc>
                    <a:extLst>
                      <a:ext uri="{0D108BD9-81ED-4DB2-BD59-A6C34878D82A}">
                        <a16:rowId xmlns:a16="http://schemas.microsoft.com/office/drawing/2014/main" val="3111705508"/>
                      </a:ext>
                    </a:extLst>
                  </a:tr>
                  <a:tr h="606806">
                    <a:tc>
                      <a:txBody>
                        <a:bodyPr/>
                        <a:lstStyle/>
                        <a:p>
                          <a:pPr algn="ctr"/>
                          <a:r>
                            <a:rPr lang="en-US" dirty="0" smtClean="0"/>
                            <a:t>8</a:t>
                          </a:r>
                          <a:endParaRPr lang="en-US" dirty="0"/>
                        </a:p>
                      </a:txBody>
                      <a:tcPr anchor="ctr"/>
                    </a:tc>
                    <a:tc>
                      <a:txBody>
                        <a:bodyPr/>
                        <a:lstStyle/>
                        <a:p>
                          <a:endParaRPr lang="en-US"/>
                        </a:p>
                      </a:txBody>
                      <a:tcPr>
                        <a:blipFill>
                          <a:blip r:embed="rId4"/>
                          <a:stretch>
                            <a:fillRect l="-36018" t="-210000" r="-44966" b="-201000"/>
                          </a:stretch>
                        </a:blipFill>
                      </a:tcPr>
                    </a:tc>
                    <a:tc>
                      <a:txBody>
                        <a:bodyPr/>
                        <a:lstStyle/>
                        <a:p>
                          <a:pPr algn="ctr"/>
                          <a:r>
                            <a:rPr lang="en-US" dirty="0" smtClean="0"/>
                            <a:t>35</a:t>
                          </a:r>
                          <a:endParaRPr lang="en-US" dirty="0"/>
                        </a:p>
                      </a:txBody>
                      <a:tcPr anchor="ctr"/>
                    </a:tc>
                    <a:extLst>
                      <a:ext uri="{0D108BD9-81ED-4DB2-BD59-A6C34878D82A}">
                        <a16:rowId xmlns:a16="http://schemas.microsoft.com/office/drawing/2014/main" val="2832662213"/>
                      </a:ext>
                    </a:extLst>
                  </a:tr>
                  <a:tr h="605028">
                    <a:tc>
                      <a:txBody>
                        <a:bodyPr/>
                        <a:lstStyle/>
                        <a:p>
                          <a:pPr algn="ctr"/>
                          <a:r>
                            <a:rPr lang="en-US" dirty="0" smtClean="0"/>
                            <a:t>4</a:t>
                          </a:r>
                          <a:endParaRPr lang="en-US" dirty="0"/>
                        </a:p>
                      </a:txBody>
                      <a:tcPr anchor="ctr"/>
                    </a:tc>
                    <a:tc>
                      <a:txBody>
                        <a:bodyPr/>
                        <a:lstStyle/>
                        <a:p>
                          <a:endParaRPr lang="en-US"/>
                        </a:p>
                      </a:txBody>
                      <a:tcPr>
                        <a:blipFill>
                          <a:blip r:embed="rId4"/>
                          <a:stretch>
                            <a:fillRect l="-36018" t="-313131" r="-44966" b="-103030"/>
                          </a:stretch>
                        </a:blipFill>
                      </a:tcPr>
                    </a:tc>
                    <a:tc>
                      <a:txBody>
                        <a:bodyPr/>
                        <a:lstStyle/>
                        <a:p>
                          <a:pPr algn="ctr"/>
                          <a:r>
                            <a:rPr lang="en-US" dirty="0" smtClean="0"/>
                            <a:t>67</a:t>
                          </a:r>
                          <a:endParaRPr lang="en-US" dirty="0"/>
                        </a:p>
                      </a:txBody>
                      <a:tcPr anchor="ctr"/>
                    </a:tc>
                    <a:extLst>
                      <a:ext uri="{0D108BD9-81ED-4DB2-BD59-A6C34878D82A}">
                        <a16:rowId xmlns:a16="http://schemas.microsoft.com/office/drawing/2014/main" val="3773972894"/>
                      </a:ext>
                    </a:extLst>
                  </a:tr>
                  <a:tr h="606806">
                    <a:tc>
                      <a:txBody>
                        <a:bodyPr/>
                        <a:lstStyle/>
                        <a:p>
                          <a:pPr algn="ctr"/>
                          <a:r>
                            <a:rPr lang="en-US" dirty="0" smtClean="0"/>
                            <a:t>48</a:t>
                          </a:r>
                          <a:endParaRPr lang="en-US" dirty="0"/>
                        </a:p>
                      </a:txBody>
                      <a:tcPr anchor="ctr"/>
                    </a:tc>
                    <a:tc>
                      <a:txBody>
                        <a:bodyPr/>
                        <a:lstStyle/>
                        <a:p>
                          <a:endParaRPr lang="en-US"/>
                        </a:p>
                      </a:txBody>
                      <a:tcPr>
                        <a:blipFill>
                          <a:blip r:embed="rId4"/>
                          <a:stretch>
                            <a:fillRect l="-36018" t="-409000" r="-44966" b="-2000"/>
                          </a:stretch>
                        </a:blipFill>
                      </a:tcPr>
                    </a:tc>
                    <a:tc>
                      <a:txBody>
                        <a:bodyPr/>
                        <a:lstStyle/>
                        <a:p>
                          <a:pPr algn="ctr"/>
                          <a:r>
                            <a:rPr lang="en-US" dirty="0" smtClean="0"/>
                            <a:t>8.33</a:t>
                          </a:r>
                          <a:endParaRPr lang="en-US" dirty="0"/>
                        </a:p>
                      </a:txBody>
                      <a:tcPr anchor="ctr"/>
                    </a:tc>
                    <a:extLst>
                      <a:ext uri="{0D108BD9-81ED-4DB2-BD59-A6C34878D82A}">
                        <a16:rowId xmlns:a16="http://schemas.microsoft.com/office/drawing/2014/main" val="2004274194"/>
                      </a:ext>
                    </a:extLst>
                  </a:tr>
                </a:tbl>
              </a:graphicData>
            </a:graphic>
          </p:graphicFrame>
        </mc:Fallback>
      </mc:AlternateContent>
    </p:spTree>
    <p:extLst>
      <p:ext uri="{BB962C8B-B14F-4D97-AF65-F5344CB8AC3E}">
        <p14:creationId xmlns:p14="http://schemas.microsoft.com/office/powerpoint/2010/main" val="37885307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1756853476"/>
              </p:ext>
            </p:extLst>
          </p:nvPr>
        </p:nvGraphicFramePr>
        <p:xfrm>
          <a:off x="4584357" y="1934487"/>
          <a:ext cx="6769443" cy="4313913"/>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16" name="TextBox 15"/>
              <p:cNvSpPr txBox="1"/>
              <p:nvPr/>
            </p:nvSpPr>
            <p:spPr>
              <a:xfrm>
                <a:off x="838200" y="2730013"/>
                <a:ext cx="3523735" cy="272286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1" i="1" dirty="0" smtClean="0">
                        <a:latin typeface="Cambria Math" panose="02040503050406030204" pitchFamily="18" charset="0"/>
                      </a:rPr>
                      <m:t>𝑰𝒕𝒆𝒓𝒂𝒕𝒊𝒗𝒆</m:t>
                    </m:r>
                    <m:r>
                      <a:rPr lang="en-US" b="1" i="1" dirty="0" smtClean="0">
                        <a:latin typeface="Cambria Math" panose="02040503050406030204" pitchFamily="18" charset="0"/>
                      </a:rPr>
                      <m:t>: </m:t>
                    </m:r>
                  </m:oMath>
                </a14:m>
                <a:endParaRPr lang="en-US" b="1" dirty="0" smtClean="0"/>
              </a:p>
              <a:p>
                <a:pPr marL="742950" lvl="1"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4∗16(16/1)∗1 = 1024</m:t>
                    </m:r>
                  </m:oMath>
                </a14:m>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b="1" i="1" dirty="0" smtClean="0">
                        <a:latin typeface="Cambria Math" panose="02040503050406030204" pitchFamily="18" charset="0"/>
                      </a:rPr>
                      <m:t>𝑳𝒐𝒐𝒑</m:t>
                    </m:r>
                    <m:r>
                      <a:rPr lang="en-US" b="1" i="1" dirty="0" smtClean="0">
                        <a:latin typeface="Cambria Math" panose="02040503050406030204" pitchFamily="18" charset="0"/>
                      </a:rPr>
                      <m:t> </m:t>
                    </m:r>
                    <m:r>
                      <a:rPr lang="en-US" b="1" i="1" dirty="0" smtClean="0">
                        <a:latin typeface="Cambria Math" panose="02040503050406030204" pitchFamily="18" charset="0"/>
                      </a:rPr>
                      <m:t>𝑼𝒏𝒓𝒐𝒍𝒍</m:t>
                    </m:r>
                    <m:r>
                      <a:rPr lang="en-US" b="1" i="1" dirty="0" smtClean="0">
                        <a:latin typeface="Cambria Math" panose="02040503050406030204" pitchFamily="18" charset="0"/>
                      </a:rPr>
                      <m:t>: </m:t>
                    </m:r>
                  </m:oMath>
                </a14:m>
                <a:endParaRPr lang="en-US" b="1" dirty="0" smtClean="0"/>
              </a:p>
              <a:p>
                <a:pPr marL="742950" lvl="1"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4∗16(16/</m:t>
                    </m:r>
                    <m:r>
                      <a:rPr lang="en-US" i="1" dirty="0" smtClean="0">
                        <a:latin typeface="Cambria Math" panose="02040503050406030204" pitchFamily="18" charset="0"/>
                      </a:rPr>
                      <m:t>𝑘</m:t>
                    </m:r>
                    <m:r>
                      <a:rPr lang="en-US" i="1" dirty="0" smtClean="0">
                        <a:latin typeface="Cambria Math" panose="02040503050406030204" pitchFamily="18" charset="0"/>
                      </a:rPr>
                      <m:t>)∗1</m:t>
                    </m:r>
                  </m:oMath>
                </a14:m>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14:m>
                  <m:oMath xmlns:m="http://schemas.openxmlformats.org/officeDocument/2006/math">
                    <m:r>
                      <a:rPr lang="en-US" b="1" i="1" dirty="0" smtClean="0">
                        <a:latin typeface="Cambria Math" panose="02040503050406030204" pitchFamily="18" charset="0"/>
                      </a:rPr>
                      <m:t>𝑷𝒊𝒑𝒆𝒍𝒊𝒏𝒊𝒏𝒈</m:t>
                    </m:r>
                    <m:r>
                      <a:rPr lang="en-US" b="1" i="1" dirty="0" smtClean="0">
                        <a:latin typeface="Cambria Math" panose="02040503050406030204" pitchFamily="18" charset="0"/>
                      </a:rPr>
                      <m:t>: </m:t>
                    </m:r>
                  </m:oMath>
                </a14:m>
                <a:endParaRPr lang="en-US" b="1" dirty="0" smtClean="0"/>
              </a:p>
              <a:p>
                <a:pPr marL="742950" lvl="1" indent="-285750">
                  <a:buFont typeface="Arial" panose="020B0604020202020204" pitchFamily="34" charset="0"/>
                  <a:buChar char="•"/>
                </a:pPr>
                <a14:m>
                  <m:oMath xmlns:m="http://schemas.openxmlformats.org/officeDocument/2006/math">
                    <m:r>
                      <a:rPr lang="en-US" i="1">
                        <a:latin typeface="Cambria Math" panose="02040503050406030204" pitchFamily="18" charset="0"/>
                      </a:rPr>
                      <m:t>16</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16</m:t>
                            </m:r>
                          </m:num>
                          <m:den>
                            <m:r>
                              <a:rPr lang="en-US" b="0" i="1" smtClean="0">
                                <a:latin typeface="Cambria Math" panose="02040503050406030204" pitchFamily="18" charset="0"/>
                              </a:rPr>
                              <m:t>𝑘</m:t>
                            </m:r>
                          </m:den>
                        </m:f>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4−1</m:t>
                        </m:r>
                      </m:e>
                    </m:d>
                    <m:d>
                      <m:dPr>
                        <m:ctrlPr>
                          <a:rPr lang="en-US" i="1">
                            <a:latin typeface="Cambria Math" panose="02040503050406030204" pitchFamily="18" charset="0"/>
                          </a:rPr>
                        </m:ctrlPr>
                      </m:dPr>
                      <m:e>
                        <m:r>
                          <a:rPr lang="en-US" i="1">
                            <a:latin typeface="Cambria Math" panose="02040503050406030204" pitchFamily="18" charset="0"/>
                          </a:rPr>
                          <m:t>1</m:t>
                        </m:r>
                      </m:e>
                    </m:d>
                  </m:oMath>
                </a14:m>
                <a:endParaRPr lang="en-US" dirty="0"/>
              </a:p>
              <a:p>
                <a:pPr marL="285750" indent="-285750">
                  <a:buFont typeface="Arial" panose="020B0604020202020204" pitchFamily="34" charset="0"/>
                  <a:buChar char="•"/>
                </a:pPr>
                <a:endParaRPr lang="en-US" dirty="0" smtClean="0"/>
              </a:p>
            </p:txBody>
          </p:sp>
        </mc:Choice>
        <mc:Fallback xmlns="">
          <p:sp>
            <p:nvSpPr>
              <p:cNvPr id="16" name="TextBox 15"/>
              <p:cNvSpPr txBox="1">
                <a:spLocks noRot="1" noChangeAspect="1" noMove="1" noResize="1" noEditPoints="1" noAdjustHandles="1" noChangeArrowheads="1" noChangeShapeType="1" noTextEdit="1"/>
              </p:cNvSpPr>
              <p:nvPr/>
            </p:nvSpPr>
            <p:spPr>
              <a:xfrm>
                <a:off x="838200" y="2730013"/>
                <a:ext cx="3523735" cy="2722861"/>
              </a:xfrm>
              <a:prstGeom prst="rect">
                <a:avLst/>
              </a:prstGeom>
              <a:blipFill>
                <a:blip r:embed="rId3"/>
                <a:stretch>
                  <a:fillRect l="-1211" t="-671"/>
                </a:stretch>
              </a:blipFill>
            </p:spPr>
            <p:txBody>
              <a:bodyPr/>
              <a:lstStyle/>
              <a:p>
                <a:r>
                  <a:rPr lang="en-US">
                    <a:noFill/>
                  </a:rPr>
                  <a:t> </a:t>
                </a:r>
              </a:p>
            </p:txBody>
          </p:sp>
        </mc:Fallback>
      </mc:AlternateContent>
    </p:spTree>
    <p:extLst>
      <p:ext uri="{BB962C8B-B14F-4D97-AF65-F5344CB8AC3E}">
        <p14:creationId xmlns:p14="http://schemas.microsoft.com/office/powerpoint/2010/main" val="1131613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Considerations</a:t>
            </a:r>
            <a:endParaRPr lang="en-US" dirty="0"/>
          </a:p>
        </p:txBody>
      </p:sp>
      <p:sp>
        <p:nvSpPr>
          <p:cNvPr id="3" name="Content Placeholder 2"/>
          <p:cNvSpPr>
            <a:spLocks noGrp="1"/>
          </p:cNvSpPr>
          <p:nvPr>
            <p:ph idx="1"/>
          </p:nvPr>
        </p:nvSpPr>
        <p:spPr>
          <a:xfrm>
            <a:off x="838200" y="1971081"/>
            <a:ext cx="10515600" cy="4299090"/>
          </a:xfrm>
        </p:spPr>
        <p:txBody>
          <a:bodyPr/>
          <a:lstStyle/>
          <a:p>
            <a:r>
              <a:rPr lang="en-US" b="1" dirty="0" smtClean="0"/>
              <a:t>The FPGA: Specifications</a:t>
            </a:r>
          </a:p>
          <a:p>
            <a:pPr lvl="1"/>
            <a:r>
              <a:rPr lang="en-US" b="1" dirty="0" smtClean="0"/>
              <a:t>Voltage Levels: </a:t>
            </a:r>
          </a:p>
          <a:p>
            <a:pPr lvl="2"/>
            <a:r>
              <a:rPr lang="en-US" dirty="0"/>
              <a:t>1.2 volts: Core supply</a:t>
            </a:r>
          </a:p>
          <a:p>
            <a:pPr lvl="2"/>
            <a:r>
              <a:rPr lang="en-US" dirty="0"/>
              <a:t>2.5 volts: Auxiliary supply for JTAG, reset, status, and configuration pins</a:t>
            </a:r>
          </a:p>
          <a:p>
            <a:pPr lvl="2"/>
            <a:r>
              <a:rPr lang="en-US" dirty="0"/>
              <a:t>1.2–3.3 volts: IO supply for the IO </a:t>
            </a:r>
            <a:r>
              <a:rPr lang="en-US" dirty="0" smtClean="0"/>
              <a:t>pins</a:t>
            </a:r>
          </a:p>
          <a:p>
            <a:pPr lvl="1"/>
            <a:r>
              <a:rPr lang="en-US" b="1" dirty="0" smtClean="0"/>
              <a:t>I/O Pins:</a:t>
            </a:r>
          </a:p>
          <a:p>
            <a:pPr lvl="2"/>
            <a:r>
              <a:rPr lang="en-US" dirty="0" smtClean="0"/>
              <a:t>565 </a:t>
            </a:r>
            <a:r>
              <a:rPr lang="en-US" dirty="0"/>
              <a:t>I/O pins</a:t>
            </a:r>
          </a:p>
          <a:p>
            <a:pPr lvl="2"/>
            <a:r>
              <a:rPr lang="en-US" dirty="0"/>
              <a:t>622+ Mb/s data transfer rate per </a:t>
            </a:r>
            <a:r>
              <a:rPr lang="en-US" dirty="0" smtClean="0"/>
              <a:t>I/O</a:t>
            </a:r>
          </a:p>
          <a:p>
            <a:pPr lvl="1"/>
            <a:r>
              <a:rPr lang="en-US" b="1" dirty="0" smtClean="0"/>
              <a:t>CLBs:</a:t>
            </a:r>
          </a:p>
          <a:p>
            <a:pPr lvl="2"/>
            <a:r>
              <a:rPr lang="en-US" dirty="0" smtClean="0"/>
              <a:t>5120 CLBs</a:t>
            </a:r>
          </a:p>
        </p:txBody>
      </p:sp>
      <p:sp>
        <p:nvSpPr>
          <p:cNvPr id="4" name="TextBox 3"/>
          <p:cNvSpPr txBox="1"/>
          <p:nvPr/>
        </p:nvSpPr>
        <p:spPr>
          <a:xfrm>
            <a:off x="8166463" y="6179807"/>
            <a:ext cx="3187337" cy="253916"/>
          </a:xfrm>
          <a:prstGeom prst="rect">
            <a:avLst/>
          </a:prstGeom>
          <a:noFill/>
        </p:spPr>
        <p:txBody>
          <a:bodyPr wrap="square" rtlCol="0">
            <a:spAutoFit/>
          </a:bodyPr>
          <a:lstStyle/>
          <a:p>
            <a:r>
              <a:rPr lang="en-US" sz="1050" i="1" dirty="0" smtClean="0"/>
              <a:t>Source</a:t>
            </a:r>
            <a:r>
              <a:rPr lang="en-US" sz="1050" i="1" dirty="0"/>
              <a:t>: Xilinx DS099 Spartan-3 FPGA Family data </a:t>
            </a:r>
            <a:r>
              <a:rPr lang="en-US" sz="1050" i="1" dirty="0" smtClean="0"/>
              <a:t>sheet</a:t>
            </a:r>
            <a:endParaRPr lang="en-US" sz="1050" i="1" dirty="0"/>
          </a:p>
        </p:txBody>
      </p:sp>
    </p:spTree>
    <p:extLst>
      <p:ext uri="{BB962C8B-B14F-4D97-AF65-F5344CB8AC3E}">
        <p14:creationId xmlns:p14="http://schemas.microsoft.com/office/powerpoint/2010/main" val="18723633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7" name="TextBox 6"/>
          <p:cNvSpPr txBox="1"/>
          <p:nvPr/>
        </p:nvSpPr>
        <p:spPr>
          <a:xfrm>
            <a:off x="838200" y="2708672"/>
            <a:ext cx="4415479" cy="830997"/>
          </a:xfrm>
          <a:prstGeom prst="rect">
            <a:avLst/>
          </a:prstGeom>
          <a:noFill/>
        </p:spPr>
        <p:txBody>
          <a:bodyPr wrap="square" rtlCol="0">
            <a:spAutoFit/>
          </a:bodyPr>
          <a:lstStyle/>
          <a:p>
            <a:pPr marL="285750" indent="-285750">
              <a:buFont typeface="Arial" panose="020B0604020202020204" pitchFamily="34" charset="0"/>
              <a:buChar char="•"/>
            </a:pPr>
            <a:r>
              <a:rPr lang="en-US" sz="2400" b="1" dirty="0" err="1" smtClean="0"/>
              <a:t>Datapath</a:t>
            </a:r>
            <a:r>
              <a:rPr lang="en-US" sz="2400" b="1" dirty="0" smtClean="0"/>
              <a:t> </a:t>
            </a:r>
            <a:r>
              <a:rPr lang="en-US" sz="2400" b="1" dirty="0" smtClean="0"/>
              <a:t>for Iterative Design of the DES Algorithm</a:t>
            </a:r>
          </a:p>
        </p:txBody>
      </p:sp>
      <p:pic>
        <p:nvPicPr>
          <p:cNvPr id="8" name="Content Placeholder 7"/>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141308" y="90494"/>
            <a:ext cx="4646140" cy="6355615"/>
          </a:xfrm>
        </p:spPr>
      </p:pic>
    </p:spTree>
    <p:extLst>
      <p:ext uri="{BB962C8B-B14F-4D97-AF65-F5344CB8AC3E}">
        <p14:creationId xmlns:p14="http://schemas.microsoft.com/office/powerpoint/2010/main" val="9221603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5" name="TextBox 4"/>
          <p:cNvSpPr txBox="1"/>
          <p:nvPr/>
        </p:nvSpPr>
        <p:spPr>
          <a:xfrm>
            <a:off x="838200" y="2409568"/>
            <a:ext cx="4114800"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t>Datapath for Key Generation</a:t>
            </a:r>
            <a:endParaRPr lang="en-US" sz="2400" b="1" dirty="0"/>
          </a:p>
        </p:txBody>
      </p:sp>
      <p:pic>
        <p:nvPicPr>
          <p:cNvPr id="7" name="Content Placeholder 6"/>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611251" y="788931"/>
            <a:ext cx="5608683" cy="5385329"/>
          </a:xfrm>
        </p:spPr>
      </p:pic>
    </p:spTree>
    <p:extLst>
      <p:ext uri="{BB962C8B-B14F-4D97-AF65-F5344CB8AC3E}">
        <p14:creationId xmlns:p14="http://schemas.microsoft.com/office/powerpoint/2010/main" val="41833065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5" name="TextBox 4"/>
          <p:cNvSpPr txBox="1"/>
          <p:nvPr/>
        </p:nvSpPr>
        <p:spPr>
          <a:xfrm>
            <a:off x="838200" y="2381453"/>
            <a:ext cx="4040659" cy="830997"/>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t>Finite State Machine for the DES Algorithm</a:t>
            </a:r>
            <a:endParaRPr lang="en-US" sz="2400" b="1" dirty="0"/>
          </a:p>
        </p:txBody>
      </p:sp>
      <p:pic>
        <p:nvPicPr>
          <p:cNvPr id="10" name="Content Placeholder 9"/>
          <p:cNvPicPr>
            <a:picLocks noGrp="1" noChangeAspect="1"/>
          </p:cNvPicPr>
          <p:nvPr>
            <p:ph idx="1"/>
          </p:nvPr>
        </p:nvPicPr>
        <p:blipFill>
          <a:blip r:embed="rId2"/>
          <a:stretch>
            <a:fillRect/>
          </a:stretch>
        </p:blipFill>
        <p:spPr>
          <a:xfrm>
            <a:off x="5708823" y="608924"/>
            <a:ext cx="4374290" cy="5710670"/>
          </a:xfrm>
          <a:prstGeom prst="rect">
            <a:avLst/>
          </a:prstGeom>
        </p:spPr>
      </p:pic>
    </p:spTree>
    <p:extLst>
      <p:ext uri="{BB962C8B-B14F-4D97-AF65-F5344CB8AC3E}">
        <p14:creationId xmlns:p14="http://schemas.microsoft.com/office/powerpoint/2010/main" val="39625330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5" name="TextBox 4"/>
          <p:cNvSpPr txBox="1"/>
          <p:nvPr/>
        </p:nvSpPr>
        <p:spPr>
          <a:xfrm>
            <a:off x="838200" y="2282848"/>
            <a:ext cx="4882978" cy="830997"/>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t>Finite State Machine for DES Key Generation Algorithm</a:t>
            </a:r>
            <a:endParaRPr lang="en-US" sz="2400" b="1" dirty="0"/>
          </a:p>
        </p:txBody>
      </p:sp>
      <p:pic>
        <p:nvPicPr>
          <p:cNvPr id="6" name="Content Placeholder 5"/>
          <p:cNvPicPr>
            <a:picLocks noGrp="1" noChangeAspect="1"/>
          </p:cNvPicPr>
          <p:nvPr>
            <p:ph idx="1"/>
          </p:nvPr>
        </p:nvPicPr>
        <p:blipFill>
          <a:blip r:embed="rId2"/>
          <a:stretch>
            <a:fillRect/>
          </a:stretch>
        </p:blipFill>
        <p:spPr>
          <a:xfrm>
            <a:off x="5721178" y="797772"/>
            <a:ext cx="4744995" cy="5295688"/>
          </a:xfrm>
          <a:prstGeom prst="rect">
            <a:avLst/>
          </a:prstGeom>
        </p:spPr>
      </p:pic>
    </p:spTree>
    <p:extLst>
      <p:ext uri="{BB962C8B-B14F-4D97-AF65-F5344CB8AC3E}">
        <p14:creationId xmlns:p14="http://schemas.microsoft.com/office/powerpoint/2010/main" val="1677716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pic>
        <p:nvPicPr>
          <p:cNvPr id="6" name="Content Placeholder 5"/>
          <p:cNvPicPr>
            <a:picLocks noGrp="1" noChangeAspect="1"/>
          </p:cNvPicPr>
          <p:nvPr>
            <p:ph idx="1"/>
          </p:nvPr>
        </p:nvPicPr>
        <p:blipFill>
          <a:blip r:embed="rId2"/>
          <a:stretch>
            <a:fillRect/>
          </a:stretch>
        </p:blipFill>
        <p:spPr>
          <a:xfrm>
            <a:off x="838200" y="2364413"/>
            <a:ext cx="7013426" cy="2958789"/>
          </a:xfrm>
          <a:prstGeom prst="rect">
            <a:avLst/>
          </a:prstGeom>
        </p:spPr>
      </p:pic>
      <p:sp>
        <p:nvSpPr>
          <p:cNvPr id="7" name="TextBox 6"/>
          <p:cNvSpPr txBox="1"/>
          <p:nvPr/>
        </p:nvSpPr>
        <p:spPr>
          <a:xfrm>
            <a:off x="8489092" y="1934487"/>
            <a:ext cx="277821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The Internet of Things(</a:t>
            </a:r>
            <a:r>
              <a:rPr lang="en-US" dirty="0" err="1"/>
              <a:t>IoT</a:t>
            </a:r>
            <a:r>
              <a:rPr lang="en-US" dirty="0"/>
              <a:t>) spans a wide range of applications from electric cars to home automation</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these systems become more </a:t>
            </a:r>
            <a:r>
              <a:rPr lang="en-US" dirty="0" err="1"/>
              <a:t>intgrated</a:t>
            </a:r>
            <a:r>
              <a:rPr lang="en-US" dirty="0"/>
              <a:t> into our daily lives, it is paramount to ensure robust security measures for these systems.</a:t>
            </a:r>
          </a:p>
        </p:txBody>
      </p:sp>
      <p:sp>
        <p:nvSpPr>
          <p:cNvPr id="9" name="TextBox 8"/>
          <p:cNvSpPr txBox="1"/>
          <p:nvPr/>
        </p:nvSpPr>
        <p:spPr>
          <a:xfrm>
            <a:off x="1099458" y="6184204"/>
            <a:ext cx="3818238" cy="230832"/>
          </a:xfrm>
          <a:prstGeom prst="rect">
            <a:avLst/>
          </a:prstGeom>
          <a:noFill/>
        </p:spPr>
        <p:txBody>
          <a:bodyPr wrap="square" rtlCol="0">
            <a:spAutoFit/>
          </a:bodyPr>
          <a:lstStyle/>
          <a:p>
            <a:r>
              <a:rPr lang="en-US" sz="900" i="1" dirty="0" smtClean="0"/>
              <a:t>Source</a:t>
            </a:r>
            <a:r>
              <a:rPr lang="en-US" sz="900" i="1" dirty="0"/>
              <a:t>: </a:t>
            </a:r>
            <a:r>
              <a:rPr lang="en-US" sz="900" i="1" dirty="0">
                <a:hlinkClick r:id="rId3"/>
              </a:rPr>
              <a:t>https://</a:t>
            </a:r>
            <a:r>
              <a:rPr lang="en-US" sz="900" i="1" dirty="0" smtClean="0">
                <a:hlinkClick r:id="rId3"/>
              </a:rPr>
              <a:t>medium.com/edureka/iot-applications-c62cd48b7363</a:t>
            </a:r>
            <a:endParaRPr lang="en-US" sz="900" i="1" dirty="0" smtClean="0"/>
          </a:p>
        </p:txBody>
      </p:sp>
    </p:spTree>
    <p:extLst>
      <p:ext uri="{BB962C8B-B14F-4D97-AF65-F5344CB8AC3E}">
        <p14:creationId xmlns:p14="http://schemas.microsoft.com/office/powerpoint/2010/main" val="40731690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pic>
        <p:nvPicPr>
          <p:cNvPr id="4" name="Content Placeholder 3"/>
          <p:cNvPicPr>
            <a:picLocks noGrp="1" noChangeAspect="1"/>
          </p:cNvPicPr>
          <p:nvPr>
            <p:ph idx="1"/>
          </p:nvPr>
        </p:nvPicPr>
        <p:blipFill>
          <a:blip r:embed="rId2"/>
          <a:stretch>
            <a:fillRect/>
          </a:stretch>
        </p:blipFill>
        <p:spPr>
          <a:xfrm>
            <a:off x="838200" y="5291702"/>
            <a:ext cx="10515600" cy="845783"/>
          </a:xfrm>
          <a:prstGeom prst="rect">
            <a:avLst/>
          </a:prstGeom>
        </p:spPr>
      </p:pic>
      <p:pic>
        <p:nvPicPr>
          <p:cNvPr id="5" name="Picture 4"/>
          <p:cNvPicPr>
            <a:picLocks noChangeAspect="1"/>
          </p:cNvPicPr>
          <p:nvPr/>
        </p:nvPicPr>
        <p:blipFill>
          <a:blip r:embed="rId3"/>
          <a:stretch>
            <a:fillRect/>
          </a:stretch>
        </p:blipFill>
        <p:spPr>
          <a:xfrm>
            <a:off x="838200" y="2248175"/>
            <a:ext cx="8688012" cy="2905530"/>
          </a:xfrm>
          <a:prstGeom prst="rect">
            <a:avLst/>
          </a:prstGeom>
        </p:spPr>
      </p:pic>
      <p:sp>
        <p:nvSpPr>
          <p:cNvPr id="6" name="TextBox 5"/>
          <p:cNvSpPr txBox="1"/>
          <p:nvPr/>
        </p:nvSpPr>
        <p:spPr>
          <a:xfrm>
            <a:off x="838200" y="1878843"/>
            <a:ext cx="6155724" cy="369332"/>
          </a:xfrm>
          <a:prstGeom prst="rect">
            <a:avLst/>
          </a:prstGeom>
          <a:noFill/>
        </p:spPr>
        <p:txBody>
          <a:bodyPr wrap="square" rtlCol="0">
            <a:spAutoFit/>
          </a:bodyPr>
          <a:lstStyle/>
          <a:p>
            <a:r>
              <a:rPr lang="en-US" b="1" dirty="0" smtClean="0"/>
              <a:t>Conversion of Plaintext and Input key to Binary</a:t>
            </a:r>
            <a:endParaRPr lang="en-US" b="1" dirty="0"/>
          </a:p>
        </p:txBody>
      </p:sp>
    </p:spTree>
    <p:extLst>
      <p:ext uri="{BB962C8B-B14F-4D97-AF65-F5344CB8AC3E}">
        <p14:creationId xmlns:p14="http://schemas.microsoft.com/office/powerpoint/2010/main" val="41713711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6811" y="608924"/>
            <a:ext cx="4536989" cy="1325563"/>
          </a:xfrm>
        </p:spPr>
        <p:txBody>
          <a:bodyPr/>
          <a:lstStyle/>
          <a:p>
            <a:r>
              <a:rPr lang="en-US" dirty="0" smtClean="0"/>
              <a:t>Implementation</a:t>
            </a:r>
            <a:endParaRPr lang="en-US" dirty="0"/>
          </a:p>
        </p:txBody>
      </p:sp>
      <p:pic>
        <p:nvPicPr>
          <p:cNvPr id="4" name="Content Placeholder 3"/>
          <p:cNvPicPr>
            <a:picLocks noGrp="1" noChangeAspect="1"/>
          </p:cNvPicPr>
          <p:nvPr>
            <p:ph idx="1"/>
          </p:nvPr>
        </p:nvPicPr>
        <p:blipFill>
          <a:blip r:embed="rId2"/>
          <a:stretch>
            <a:fillRect/>
          </a:stretch>
        </p:blipFill>
        <p:spPr>
          <a:xfrm>
            <a:off x="813485" y="241638"/>
            <a:ext cx="4932405" cy="6416137"/>
          </a:xfrm>
          <a:prstGeom prst="rect">
            <a:avLst/>
          </a:prstGeom>
        </p:spPr>
      </p:pic>
      <p:pic>
        <p:nvPicPr>
          <p:cNvPr id="5" name="Picture 4"/>
          <p:cNvPicPr>
            <a:picLocks noChangeAspect="1"/>
          </p:cNvPicPr>
          <p:nvPr/>
        </p:nvPicPr>
        <p:blipFill>
          <a:blip r:embed="rId3"/>
          <a:stretch>
            <a:fillRect/>
          </a:stretch>
        </p:blipFill>
        <p:spPr>
          <a:xfrm>
            <a:off x="6052808" y="3449706"/>
            <a:ext cx="5115639" cy="1295581"/>
          </a:xfrm>
          <a:prstGeom prst="rect">
            <a:avLst/>
          </a:prstGeom>
        </p:spPr>
      </p:pic>
      <p:sp>
        <p:nvSpPr>
          <p:cNvPr id="6" name="TextBox 5"/>
          <p:cNvSpPr txBox="1"/>
          <p:nvPr/>
        </p:nvSpPr>
        <p:spPr>
          <a:xfrm>
            <a:off x="6693300" y="1934487"/>
            <a:ext cx="4660500" cy="646331"/>
          </a:xfrm>
          <a:prstGeom prst="rect">
            <a:avLst/>
          </a:prstGeom>
          <a:noFill/>
        </p:spPr>
        <p:txBody>
          <a:bodyPr wrap="square" rtlCol="0">
            <a:spAutoFit/>
          </a:bodyPr>
          <a:lstStyle/>
          <a:p>
            <a:r>
              <a:rPr lang="en-US" b="1" dirty="0" smtClean="0"/>
              <a:t>Python Code Snippet for DES Algorithm Implementation</a:t>
            </a:r>
            <a:endParaRPr lang="en-US" b="1" dirty="0"/>
          </a:p>
        </p:txBody>
      </p:sp>
    </p:spTree>
    <p:extLst>
      <p:ext uri="{BB962C8B-B14F-4D97-AF65-F5344CB8AC3E}">
        <p14:creationId xmlns:p14="http://schemas.microsoft.com/office/powerpoint/2010/main" val="217701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8991"/>
            <a:ext cx="10515600" cy="997324"/>
          </a:xfrm>
        </p:spPr>
        <p:txBody>
          <a:bodyPr/>
          <a:lstStyle/>
          <a:p>
            <a:r>
              <a:rPr lang="en-US" dirty="0" smtClean="0"/>
              <a:t>Implementation</a:t>
            </a:r>
            <a:endParaRPr lang="en-US" dirty="0"/>
          </a:p>
        </p:txBody>
      </p:sp>
      <p:pic>
        <p:nvPicPr>
          <p:cNvPr id="4" name="Content Placeholder 3"/>
          <p:cNvPicPr>
            <a:picLocks noGrp="1" noChangeAspect="1"/>
          </p:cNvPicPr>
          <p:nvPr>
            <p:ph idx="1"/>
          </p:nvPr>
        </p:nvPicPr>
        <p:blipFill>
          <a:blip r:embed="rId2"/>
          <a:stretch>
            <a:fillRect/>
          </a:stretch>
        </p:blipFill>
        <p:spPr>
          <a:xfrm>
            <a:off x="104906" y="2042646"/>
            <a:ext cx="6255697" cy="3721062"/>
          </a:xfrm>
          <a:prstGeom prst="rect">
            <a:avLst/>
          </a:prstGeom>
        </p:spPr>
      </p:pic>
      <p:sp>
        <p:nvSpPr>
          <p:cNvPr id="5" name="TextBox 4"/>
          <p:cNvSpPr txBox="1"/>
          <p:nvPr/>
        </p:nvSpPr>
        <p:spPr>
          <a:xfrm>
            <a:off x="838200" y="1396315"/>
            <a:ext cx="3931508" cy="646331"/>
          </a:xfrm>
          <a:prstGeom prst="rect">
            <a:avLst/>
          </a:prstGeom>
          <a:noFill/>
        </p:spPr>
        <p:txBody>
          <a:bodyPr wrap="square" rtlCol="0">
            <a:spAutoFit/>
          </a:bodyPr>
          <a:lstStyle/>
          <a:p>
            <a:r>
              <a:rPr lang="en-US" b="1" dirty="0" smtClean="0"/>
              <a:t>The Key Generation Algorithm Code Snippet</a:t>
            </a:r>
            <a:endParaRPr lang="en-US" b="1" dirty="0"/>
          </a:p>
        </p:txBody>
      </p:sp>
      <p:pic>
        <p:nvPicPr>
          <p:cNvPr id="6" name="Picture 5"/>
          <p:cNvPicPr>
            <a:picLocks noChangeAspect="1"/>
          </p:cNvPicPr>
          <p:nvPr/>
        </p:nvPicPr>
        <p:blipFill>
          <a:blip r:embed="rId3"/>
          <a:stretch>
            <a:fillRect/>
          </a:stretch>
        </p:blipFill>
        <p:spPr>
          <a:xfrm>
            <a:off x="6410446" y="2347783"/>
            <a:ext cx="5686820" cy="2866768"/>
          </a:xfrm>
          <a:prstGeom prst="rect">
            <a:avLst/>
          </a:prstGeom>
        </p:spPr>
      </p:pic>
    </p:spTree>
    <p:extLst>
      <p:ext uri="{BB962C8B-B14F-4D97-AF65-F5344CB8AC3E}">
        <p14:creationId xmlns:p14="http://schemas.microsoft.com/office/powerpoint/2010/main" val="1964429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Results</a:t>
            </a:r>
            <a:endParaRPr lang="en-US" dirty="0"/>
          </a:p>
        </p:txBody>
      </p:sp>
      <p:pic>
        <p:nvPicPr>
          <p:cNvPr id="4" name="Content Placeholder 3"/>
          <p:cNvPicPr>
            <a:picLocks noGrp="1" noChangeAspect="1"/>
          </p:cNvPicPr>
          <p:nvPr>
            <p:ph idx="1"/>
          </p:nvPr>
        </p:nvPicPr>
        <p:blipFill>
          <a:blip r:embed="rId2"/>
          <a:stretch>
            <a:fillRect/>
          </a:stretch>
        </p:blipFill>
        <p:spPr>
          <a:xfrm>
            <a:off x="5016843" y="2468781"/>
            <a:ext cx="7028935" cy="3623100"/>
          </a:xfrm>
          <a:prstGeom prst="rect">
            <a:avLst/>
          </a:prstGeom>
        </p:spPr>
      </p:pic>
      <p:pic>
        <p:nvPicPr>
          <p:cNvPr id="6" name="Picture 5"/>
          <p:cNvPicPr>
            <a:picLocks noChangeAspect="1"/>
          </p:cNvPicPr>
          <p:nvPr/>
        </p:nvPicPr>
        <p:blipFill rotWithShape="1">
          <a:blip r:embed="rId3"/>
          <a:srcRect r="42601"/>
          <a:stretch/>
        </p:blipFill>
        <p:spPr>
          <a:xfrm>
            <a:off x="109151" y="2636543"/>
            <a:ext cx="4796481" cy="2892160"/>
          </a:xfrm>
          <a:prstGeom prst="rect">
            <a:avLst/>
          </a:prstGeom>
        </p:spPr>
      </p:pic>
      <p:sp>
        <p:nvSpPr>
          <p:cNvPr id="7" name="TextBox 6"/>
          <p:cNvSpPr txBox="1"/>
          <p:nvPr/>
        </p:nvSpPr>
        <p:spPr>
          <a:xfrm>
            <a:off x="838200" y="1822450"/>
            <a:ext cx="5412260" cy="646331"/>
          </a:xfrm>
          <a:prstGeom prst="rect">
            <a:avLst/>
          </a:prstGeom>
          <a:noFill/>
        </p:spPr>
        <p:txBody>
          <a:bodyPr wrap="square" rtlCol="0">
            <a:spAutoFit/>
          </a:bodyPr>
          <a:lstStyle/>
          <a:p>
            <a:r>
              <a:rPr lang="en-US" b="1" dirty="0" smtClean="0"/>
              <a:t>Time Complexity Check for Python Implementation of the DES Algorithm</a:t>
            </a:r>
            <a:endParaRPr lang="en-US" b="1" dirty="0"/>
          </a:p>
        </p:txBody>
      </p:sp>
    </p:spTree>
    <p:extLst>
      <p:ext uri="{BB962C8B-B14F-4D97-AF65-F5344CB8AC3E}">
        <p14:creationId xmlns:p14="http://schemas.microsoft.com/office/powerpoint/2010/main" val="9470117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438421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70000" lnSpcReduction="20000"/>
          </a:bodyPr>
          <a:lstStyle/>
          <a:p>
            <a:pPr marL="514350" lvl="0" indent="-514350">
              <a:buFont typeface="+mj-lt"/>
              <a:buAutoNum type="arabicPeriod"/>
            </a:pPr>
            <a:r>
              <a:rPr lang="en-US" dirty="0"/>
              <a:t>David </a:t>
            </a:r>
            <a:r>
              <a:rPr lang="en-US" dirty="0" err="1"/>
              <a:t>Reinsel</a:t>
            </a:r>
            <a:r>
              <a:rPr lang="en-US" dirty="0"/>
              <a:t>, John </a:t>
            </a:r>
            <a:r>
              <a:rPr lang="en-US" dirty="0" err="1"/>
              <a:t>Gantz</a:t>
            </a:r>
            <a:r>
              <a:rPr lang="en-US" dirty="0"/>
              <a:t>, John </a:t>
            </a:r>
            <a:r>
              <a:rPr lang="en-US" dirty="0" err="1"/>
              <a:t>Rydning</a:t>
            </a:r>
            <a:r>
              <a:rPr lang="en-US" dirty="0"/>
              <a:t> “The Digitization of the World From Edge to Core”. An IDC White Paper – #US44413318. Seagate. </a:t>
            </a:r>
            <a:r>
              <a:rPr lang="en-US" u="sng" dirty="0">
                <a:hlinkClick r:id="rId2"/>
              </a:rPr>
              <a:t>https://www.seagate.com/files/www-content/our-story/trends/files/idc-seagate-dataage-whitepaper.pdf</a:t>
            </a:r>
            <a:endParaRPr lang="en-US" dirty="0"/>
          </a:p>
          <a:p>
            <a:pPr marL="514350" lvl="0" indent="-514350">
              <a:buFont typeface="+mj-lt"/>
              <a:buAutoNum type="arabicPeriod"/>
            </a:pPr>
            <a:r>
              <a:rPr lang="en-US" dirty="0"/>
              <a:t>Kevin Bartley. Big Data Statistics: How much data is in the world? (2023) </a:t>
            </a:r>
            <a:r>
              <a:rPr lang="en-US" dirty="0" err="1"/>
              <a:t>Rivery</a:t>
            </a:r>
            <a:r>
              <a:rPr lang="en-US" dirty="0"/>
              <a:t>. </a:t>
            </a:r>
            <a:r>
              <a:rPr lang="en-US" u="sng" dirty="0">
                <a:hlinkClick r:id="rId3"/>
              </a:rPr>
              <a:t>https://rivery.io/blog/big-data-statistics-how-much-data-is-there-in-the-world/#:~:text=Here's%20the%20big%20answer.,segment%2C%20followed%20by%20social%20media</a:t>
            </a:r>
            <a:r>
              <a:rPr lang="en-US" dirty="0" smtClean="0"/>
              <a:t>.</a:t>
            </a:r>
          </a:p>
          <a:p>
            <a:pPr marL="514350" indent="-514350">
              <a:buFont typeface="+mj-lt"/>
              <a:buAutoNum type="arabicPeriod"/>
            </a:pPr>
            <a:r>
              <a:rPr lang="en-US" dirty="0" err="1"/>
              <a:t>Kureshi</a:t>
            </a:r>
            <a:r>
              <a:rPr lang="en-US" dirty="0"/>
              <a:t>, </a:t>
            </a:r>
            <a:r>
              <a:rPr lang="en-US" dirty="0" err="1"/>
              <a:t>Rameezraja</a:t>
            </a:r>
            <a:r>
              <a:rPr lang="en-US" dirty="0"/>
              <a:t> &amp; Mishra, </a:t>
            </a:r>
            <a:r>
              <a:rPr lang="en-US" dirty="0" err="1"/>
              <a:t>Bhupesh</a:t>
            </a:r>
            <a:r>
              <a:rPr lang="en-US" dirty="0"/>
              <a:t>. (2022). A Comparative Study of Data Encryption Techniques for Data Security in the </a:t>
            </a:r>
            <a:r>
              <a:rPr lang="en-US" dirty="0" err="1"/>
              <a:t>IoT</a:t>
            </a:r>
            <a:r>
              <a:rPr lang="en-US" dirty="0"/>
              <a:t> Device. 10.1007/978-981-16-7637-6_40. </a:t>
            </a:r>
          </a:p>
          <a:p>
            <a:pPr marL="514350" lvl="0" indent="-514350">
              <a:buFont typeface="+mj-lt"/>
              <a:buAutoNum type="arabicPeriod"/>
            </a:pPr>
            <a:r>
              <a:rPr lang="en-US" dirty="0" err="1" smtClean="0"/>
              <a:t>Kirkeby</a:t>
            </a:r>
            <a:r>
              <a:rPr lang="en-US" dirty="0"/>
              <a:t>, Maja &amp; </a:t>
            </a:r>
            <a:r>
              <a:rPr lang="en-US" dirty="0" err="1"/>
              <a:t>Schoeberl</a:t>
            </a:r>
            <a:r>
              <a:rPr lang="en-US" dirty="0"/>
              <a:t>, Martin. (2022). Towards Comparing Performance of Algorithms in Hardware and Software.</a:t>
            </a:r>
          </a:p>
          <a:p>
            <a:pPr marL="514350" indent="-514350">
              <a:buFont typeface="+mj-lt"/>
              <a:buAutoNum type="arabicPeriod"/>
            </a:pPr>
            <a:r>
              <a:rPr lang="en-US" dirty="0" err="1" smtClean="0"/>
              <a:t>Lijun</a:t>
            </a:r>
            <a:r>
              <a:rPr lang="en-US" dirty="0" smtClean="0"/>
              <a:t> </a:t>
            </a:r>
            <a:r>
              <a:rPr lang="en-US" dirty="0"/>
              <a:t>Liu. 2021. The Implementation of Video DES Encryption Engine in FPGA. In Proceedings of the 4th International Conference on Computer Science and Software Engineering (CSSE '21). Association for Computing Machinery, New York, NY, USA, 107–111. </a:t>
            </a:r>
            <a:r>
              <a:rPr lang="en-US" dirty="0">
                <a:hlinkClick r:id="rId4"/>
              </a:rPr>
              <a:t>https://</a:t>
            </a:r>
            <a:r>
              <a:rPr lang="en-US" dirty="0" smtClean="0">
                <a:hlinkClick r:id="rId4"/>
              </a:rPr>
              <a:t>doi.org/10.1145/3494885.3494905</a:t>
            </a: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26206314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6"/>
            </a:pPr>
            <a:r>
              <a:rPr lang="en-US" dirty="0" err="1"/>
              <a:t>Zeebaree</a:t>
            </a:r>
            <a:r>
              <a:rPr lang="en-US" dirty="0"/>
              <a:t>, </a:t>
            </a:r>
            <a:r>
              <a:rPr lang="en-US" dirty="0" err="1"/>
              <a:t>Subhi</a:t>
            </a:r>
            <a:r>
              <a:rPr lang="en-US" dirty="0"/>
              <a:t>. (2020). DES encryption and decryption algorithm implementation based on FPGA. Indonesian Journal of Electrical Engineering and Computer Science. </a:t>
            </a:r>
            <a:r>
              <a:rPr lang="en-US" dirty="0" smtClean="0"/>
              <a:t>18. 10.11591/ijeecs.v18.i2.pp774-781</a:t>
            </a:r>
            <a:r>
              <a:rPr lang="en-US" dirty="0"/>
              <a:t>. </a:t>
            </a:r>
            <a:endParaRPr lang="en-US" dirty="0" smtClean="0"/>
          </a:p>
          <a:p>
            <a:pPr marL="514350" indent="-514350">
              <a:buFont typeface="+mj-lt"/>
              <a:buAutoNum type="arabicPeriod" startAt="6"/>
            </a:pPr>
            <a:r>
              <a:rPr lang="en-US" dirty="0" err="1"/>
              <a:t>Nurjaman</a:t>
            </a:r>
            <a:r>
              <a:rPr lang="en-US" dirty="0"/>
              <a:t>, </a:t>
            </a:r>
            <a:r>
              <a:rPr lang="en-US" dirty="0" err="1"/>
              <a:t>Asep</a:t>
            </a:r>
            <a:r>
              <a:rPr lang="en-US" dirty="0"/>
              <a:t> &amp; Putra, </a:t>
            </a:r>
            <a:r>
              <a:rPr lang="en-US" dirty="0" err="1"/>
              <a:t>Kurnia</a:t>
            </a:r>
            <a:r>
              <a:rPr lang="en-US" dirty="0"/>
              <a:t>. (2024). Analyzing of Modified DES-64 Algorithm for Securing the Data on File Storage Systems. E3S Web of Conferences. 484. 10.1051/e3sconf/202448402012. </a:t>
            </a:r>
          </a:p>
          <a:p>
            <a:pPr marL="514350" indent="-514350">
              <a:buFont typeface="+mj-lt"/>
              <a:buAutoNum type="arabicPeriod" startAt="6"/>
            </a:pPr>
            <a:endParaRPr lang="en-US" dirty="0"/>
          </a:p>
        </p:txBody>
      </p:sp>
    </p:spTree>
    <p:extLst>
      <p:ext uri="{BB962C8B-B14F-4D97-AF65-F5344CB8AC3E}">
        <p14:creationId xmlns:p14="http://schemas.microsoft.com/office/powerpoint/2010/main" val="966240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1748" y="1514249"/>
            <a:ext cx="9144000" cy="2387600"/>
          </a:xfrm>
        </p:spPr>
        <p:txBody>
          <a:bodyPr/>
          <a:lstStyle/>
          <a:p>
            <a:r>
              <a:rPr lang="en-US" dirty="0" smtClean="0"/>
              <a:t>THANK YOU</a:t>
            </a:r>
            <a:endParaRPr lang="en-US" dirty="0"/>
          </a:p>
        </p:txBody>
      </p:sp>
    </p:spTree>
    <p:extLst>
      <p:ext uri="{BB962C8B-B14F-4D97-AF65-F5344CB8AC3E}">
        <p14:creationId xmlns:p14="http://schemas.microsoft.com/office/powerpoint/2010/main" val="223739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b="1" dirty="0" smtClean="0"/>
              <a:t>Key Terms: </a:t>
            </a:r>
            <a:endParaRPr lang="en-US" dirty="0" smtClean="0"/>
          </a:p>
          <a:p>
            <a:pPr lvl="1"/>
            <a:r>
              <a:rPr lang="en-US" dirty="0" smtClean="0"/>
              <a:t>Cryptography</a:t>
            </a:r>
            <a:endParaRPr lang="en-US" dirty="0"/>
          </a:p>
          <a:p>
            <a:pPr lvl="1"/>
            <a:r>
              <a:rPr lang="en-US" dirty="0"/>
              <a:t>Plaintext</a:t>
            </a:r>
          </a:p>
          <a:p>
            <a:pPr lvl="1"/>
            <a:r>
              <a:rPr lang="en-US" dirty="0"/>
              <a:t>Cipher text</a:t>
            </a:r>
          </a:p>
          <a:p>
            <a:pPr lvl="1"/>
            <a:r>
              <a:rPr lang="en-US" dirty="0"/>
              <a:t>Cipher (Encryption Algorithm)</a:t>
            </a:r>
          </a:p>
          <a:p>
            <a:pPr lvl="1"/>
            <a:r>
              <a:rPr lang="en-US" dirty="0"/>
              <a:t>Key</a:t>
            </a:r>
          </a:p>
          <a:p>
            <a:pPr lvl="1"/>
            <a:r>
              <a:rPr lang="en-US" dirty="0"/>
              <a:t>Cryptanalysis (Code Breaking)</a:t>
            </a:r>
          </a:p>
          <a:p>
            <a:pPr lvl="1"/>
            <a:r>
              <a:rPr lang="en-US" dirty="0"/>
              <a:t>Cryptology = Cryptography + </a:t>
            </a:r>
            <a:r>
              <a:rPr lang="en-US" dirty="0" smtClean="0"/>
              <a:t>Cryptanalysis</a:t>
            </a:r>
            <a:endParaRPr lang="en-US" dirty="0"/>
          </a:p>
        </p:txBody>
      </p:sp>
    </p:spTree>
    <p:extLst>
      <p:ext uri="{BB962C8B-B14F-4D97-AF65-F5344CB8AC3E}">
        <p14:creationId xmlns:p14="http://schemas.microsoft.com/office/powerpoint/2010/main" val="2927336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8072103"/>
              </p:ext>
            </p:extLst>
          </p:nvPr>
        </p:nvGraphicFramePr>
        <p:xfrm>
          <a:off x="838200" y="1971675"/>
          <a:ext cx="10515600" cy="4276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1326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2"/>
          <p:cNvSpPr txBox="1">
            <a:spLocks/>
          </p:cNvSpPr>
          <p:nvPr/>
        </p:nvSpPr>
        <p:spPr>
          <a:xfrm>
            <a:off x="838200" y="1934487"/>
            <a:ext cx="10515600" cy="4154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Why DES?</a:t>
            </a:r>
            <a:endParaRPr lang="en-US" sz="2000" dirty="0" smtClean="0"/>
          </a:p>
          <a:p>
            <a:pPr lvl="1"/>
            <a:r>
              <a:rPr lang="en-US" sz="2000" dirty="0" smtClean="0"/>
              <a:t>Lightweight (relatively smaller key size)</a:t>
            </a:r>
          </a:p>
          <a:p>
            <a:pPr lvl="1"/>
            <a:endParaRPr lang="en-US" sz="2000" dirty="0" smtClean="0"/>
          </a:p>
          <a:p>
            <a:pPr lvl="1"/>
            <a:r>
              <a:rPr lang="en-US" sz="2000" dirty="0" smtClean="0"/>
              <a:t>Non-Linearity </a:t>
            </a:r>
            <a:r>
              <a:rPr lang="en-US" sz="2000" dirty="0"/>
              <a:t>to evade linear cryptanalysis</a:t>
            </a:r>
          </a:p>
          <a:p>
            <a:pPr lvl="1"/>
            <a:endParaRPr lang="en-US" sz="2000" dirty="0" smtClean="0"/>
          </a:p>
          <a:p>
            <a:pPr lvl="1"/>
            <a:r>
              <a:rPr lang="en-US" sz="2000" dirty="0" smtClean="0"/>
              <a:t>High data transfer rates (Throughput)</a:t>
            </a:r>
          </a:p>
          <a:p>
            <a:pPr lvl="1"/>
            <a:endParaRPr lang="en-US" sz="2000" dirty="0" smtClean="0"/>
          </a:p>
          <a:p>
            <a:pPr lvl="1"/>
            <a:r>
              <a:rPr lang="en-US" sz="2000" dirty="0" smtClean="0"/>
              <a:t>Fast encryption / decryption times</a:t>
            </a:r>
            <a:endParaRPr lang="en-US" sz="2000" dirty="0"/>
          </a:p>
        </p:txBody>
      </p:sp>
    </p:spTree>
    <p:extLst>
      <p:ext uri="{BB962C8B-B14F-4D97-AF65-F5344CB8AC3E}">
        <p14:creationId xmlns:p14="http://schemas.microsoft.com/office/powerpoint/2010/main" val="17302647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b="1" dirty="0" smtClean="0"/>
              <a:t>Cryptographic Algorithms Implementations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27966446"/>
              </p:ext>
            </p:extLst>
          </p:nvPr>
        </p:nvGraphicFramePr>
        <p:xfrm>
          <a:off x="838200" y="2496068"/>
          <a:ext cx="10515600" cy="3496959"/>
        </p:xfrm>
        <a:graphic>
          <a:graphicData uri="http://schemas.openxmlformats.org/drawingml/2006/table">
            <a:tbl>
              <a:tblPr firstRow="1" firstCol="1" bandRow="1">
                <a:tableStyleId>{6E25E649-3F16-4E02-A733-19D2CDBF48F0}</a:tableStyleId>
              </a:tblPr>
              <a:tblGrid>
                <a:gridCol w="2584622">
                  <a:extLst>
                    <a:ext uri="{9D8B030D-6E8A-4147-A177-3AD203B41FA5}">
                      <a16:colId xmlns:a16="http://schemas.microsoft.com/office/drawing/2014/main" val="512440881"/>
                    </a:ext>
                  </a:extLst>
                </a:gridCol>
                <a:gridCol w="3855308">
                  <a:extLst>
                    <a:ext uri="{9D8B030D-6E8A-4147-A177-3AD203B41FA5}">
                      <a16:colId xmlns:a16="http://schemas.microsoft.com/office/drawing/2014/main" val="2627912249"/>
                    </a:ext>
                  </a:extLst>
                </a:gridCol>
                <a:gridCol w="4075670">
                  <a:extLst>
                    <a:ext uri="{9D8B030D-6E8A-4147-A177-3AD203B41FA5}">
                      <a16:colId xmlns:a16="http://schemas.microsoft.com/office/drawing/2014/main" val="4189149083"/>
                    </a:ext>
                  </a:extLst>
                </a:gridCol>
              </a:tblGrid>
              <a:tr h="291414">
                <a:tc>
                  <a:txBody>
                    <a:bodyPr/>
                    <a:lstStyle/>
                    <a:p>
                      <a:pPr marL="0" marR="0">
                        <a:lnSpc>
                          <a:spcPct val="107000"/>
                        </a:lnSpc>
                        <a:spcBef>
                          <a:spcPts val="0"/>
                        </a:spcBef>
                        <a:spcAft>
                          <a:spcPts val="0"/>
                        </a:spcAft>
                      </a:pPr>
                      <a:r>
                        <a:rPr lang="en-US" sz="1600" dirty="0">
                          <a:effectLst/>
                        </a:rPr>
                        <a:t>Property</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Software Implementation</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Hardware Implementation</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1100196"/>
                  </a:ext>
                </a:extLst>
              </a:tr>
              <a:tr h="582826">
                <a:tc>
                  <a:txBody>
                    <a:bodyPr/>
                    <a:lstStyle/>
                    <a:p>
                      <a:pPr marL="0" marR="0">
                        <a:lnSpc>
                          <a:spcPct val="107000"/>
                        </a:lnSpc>
                        <a:spcBef>
                          <a:spcPts val="0"/>
                        </a:spcBef>
                        <a:spcAft>
                          <a:spcPts val="0"/>
                        </a:spcAft>
                      </a:pPr>
                      <a:r>
                        <a:rPr lang="en-US" sz="1600" dirty="0">
                          <a:effectLst/>
                        </a:rPr>
                        <a:t>Flexibility</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rPr>
                        <a:t>Runs on general-purpose processors.</a:t>
                      </a:r>
                      <a:endParaRPr lang="en-US" sz="1400" b="1"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Requires specialized hardware (e.g., FPGA, ASIC).</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2934085"/>
                  </a:ext>
                </a:extLst>
              </a:tr>
              <a:tr h="582826">
                <a:tc>
                  <a:txBody>
                    <a:bodyPr/>
                    <a:lstStyle/>
                    <a:p>
                      <a:pPr marL="0" marR="0">
                        <a:lnSpc>
                          <a:spcPct val="107000"/>
                        </a:lnSpc>
                        <a:spcBef>
                          <a:spcPts val="0"/>
                        </a:spcBef>
                        <a:spcAft>
                          <a:spcPts val="0"/>
                        </a:spcAft>
                      </a:pPr>
                      <a:r>
                        <a:rPr lang="en-US" sz="1600" dirty="0">
                          <a:effectLst/>
                        </a:rPr>
                        <a:t>Deployment Ease</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rPr>
                        <a:t>Easily deployable without specialized hardware.</a:t>
                      </a:r>
                      <a:endParaRPr lang="en-US" sz="1400" b="1"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Requires hardware integration and configuration.</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436898"/>
                  </a:ext>
                </a:extLst>
              </a:tr>
              <a:tr h="582826">
                <a:tc>
                  <a:txBody>
                    <a:bodyPr/>
                    <a:lstStyle/>
                    <a:p>
                      <a:pPr marL="0" marR="0">
                        <a:lnSpc>
                          <a:spcPct val="107000"/>
                        </a:lnSpc>
                        <a:spcBef>
                          <a:spcPts val="0"/>
                        </a:spcBef>
                        <a:spcAft>
                          <a:spcPts val="0"/>
                        </a:spcAft>
                      </a:pPr>
                      <a:r>
                        <a:rPr lang="en-US" sz="1600">
                          <a:effectLst/>
                        </a:rPr>
                        <a:t>Performance</a:t>
                      </a:r>
                      <a:endParaRPr lang="en-US"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Lower performance compared to hardware.</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rPr>
                        <a:t>Provides significantly higher performance.</a:t>
                      </a:r>
                      <a:endParaRPr lang="en-US" sz="1400" b="1"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2674611"/>
                  </a:ext>
                </a:extLst>
              </a:tr>
              <a:tr h="582826">
                <a:tc>
                  <a:txBody>
                    <a:bodyPr/>
                    <a:lstStyle/>
                    <a:p>
                      <a:pPr marL="0" marR="0">
                        <a:lnSpc>
                          <a:spcPct val="107000"/>
                        </a:lnSpc>
                        <a:spcBef>
                          <a:spcPts val="0"/>
                        </a:spcBef>
                        <a:spcAft>
                          <a:spcPts val="0"/>
                        </a:spcAft>
                      </a:pPr>
                      <a:r>
                        <a:rPr lang="en-US" sz="1600">
                          <a:effectLst/>
                        </a:rPr>
                        <a:t>Data Transfer Rates (Throughput)</a:t>
                      </a:r>
                      <a:endParaRPr lang="en-US"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a:effectLst/>
                        </a:rPr>
                        <a:t>Lower throughput due to processor limitations.</a:t>
                      </a:r>
                      <a:endParaRPr lang="en-US" sz="1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rPr>
                        <a:t>Higher throughput, suitable for high-speed data.</a:t>
                      </a:r>
                      <a:endParaRPr lang="en-US" sz="1400" b="1"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810569"/>
                  </a:ext>
                </a:extLst>
              </a:tr>
              <a:tr h="874241">
                <a:tc>
                  <a:txBody>
                    <a:bodyPr/>
                    <a:lstStyle/>
                    <a:p>
                      <a:pPr marL="0" marR="0">
                        <a:lnSpc>
                          <a:spcPct val="107000"/>
                        </a:lnSpc>
                        <a:spcBef>
                          <a:spcPts val="0"/>
                        </a:spcBef>
                        <a:spcAft>
                          <a:spcPts val="0"/>
                        </a:spcAft>
                      </a:pPr>
                      <a:r>
                        <a:rPr lang="en-US" sz="1600" dirty="0">
                          <a:effectLst/>
                        </a:rPr>
                        <a:t>Power Efficiency</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a:effectLst/>
                        </a:rPr>
                        <a:t>Consumes more power due to processor usage.</a:t>
                      </a:r>
                      <a:endParaRPr lang="en-US" sz="1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rPr>
                        <a:t>More power-efficient, advantageous for battery-operated or resource-constrained systems.</a:t>
                      </a:r>
                      <a:endParaRPr lang="en-US" sz="1400" b="1"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9283127"/>
                  </a:ext>
                </a:extLst>
              </a:tr>
            </a:tbl>
          </a:graphicData>
        </a:graphic>
      </p:graphicFrame>
    </p:spTree>
    <p:extLst>
      <p:ext uri="{BB962C8B-B14F-4D97-AF65-F5344CB8AC3E}">
        <p14:creationId xmlns:p14="http://schemas.microsoft.com/office/powerpoint/2010/main" val="3335805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b="1" dirty="0" smtClean="0"/>
              <a:t>Hardware Implementations</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1163988111"/>
              </p:ext>
            </p:extLst>
          </p:nvPr>
        </p:nvGraphicFramePr>
        <p:xfrm>
          <a:off x="838197" y="2585245"/>
          <a:ext cx="10515603" cy="3663831"/>
        </p:xfrm>
        <a:graphic>
          <a:graphicData uri="http://schemas.openxmlformats.org/drawingml/2006/table">
            <a:tbl>
              <a:tblPr firstRow="1" firstCol="1" bandRow="1">
                <a:tableStyleId>{6E25E649-3F16-4E02-A733-19D2CDBF48F0}</a:tableStyleId>
              </a:tblPr>
              <a:tblGrid>
                <a:gridCol w="2176852">
                  <a:extLst>
                    <a:ext uri="{9D8B030D-6E8A-4147-A177-3AD203B41FA5}">
                      <a16:colId xmlns:a16="http://schemas.microsoft.com/office/drawing/2014/main" val="4087976410"/>
                    </a:ext>
                  </a:extLst>
                </a:gridCol>
                <a:gridCol w="4164227">
                  <a:extLst>
                    <a:ext uri="{9D8B030D-6E8A-4147-A177-3AD203B41FA5}">
                      <a16:colId xmlns:a16="http://schemas.microsoft.com/office/drawing/2014/main" val="2027225048"/>
                    </a:ext>
                  </a:extLst>
                </a:gridCol>
                <a:gridCol w="4174524">
                  <a:extLst>
                    <a:ext uri="{9D8B030D-6E8A-4147-A177-3AD203B41FA5}">
                      <a16:colId xmlns:a16="http://schemas.microsoft.com/office/drawing/2014/main" val="4063687953"/>
                    </a:ext>
                  </a:extLst>
                </a:gridCol>
              </a:tblGrid>
              <a:tr h="264425">
                <a:tc>
                  <a:txBody>
                    <a:bodyPr/>
                    <a:lstStyle/>
                    <a:p>
                      <a:pPr marL="0" marR="0">
                        <a:lnSpc>
                          <a:spcPct val="107000"/>
                        </a:lnSpc>
                        <a:spcBef>
                          <a:spcPts val="0"/>
                        </a:spcBef>
                        <a:spcAft>
                          <a:spcPts val="0"/>
                        </a:spcAft>
                      </a:pPr>
                      <a:r>
                        <a:rPr lang="en-US" sz="1600" dirty="0">
                          <a:effectLst/>
                        </a:rPr>
                        <a:t>Property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FPGA Implementation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ASIC Implementation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0857877"/>
                  </a:ext>
                </a:extLst>
              </a:tr>
              <a:tr h="542968">
                <a:tc>
                  <a:txBody>
                    <a:bodyPr/>
                    <a:lstStyle/>
                    <a:p>
                      <a:pPr marL="0" marR="0">
                        <a:lnSpc>
                          <a:spcPct val="107000"/>
                        </a:lnSpc>
                        <a:spcBef>
                          <a:spcPts val="0"/>
                        </a:spcBef>
                        <a:spcAft>
                          <a:spcPts val="0"/>
                        </a:spcAft>
                      </a:pPr>
                      <a:r>
                        <a:rPr lang="en-US" sz="1600" dirty="0">
                          <a:effectLst/>
                        </a:rPr>
                        <a:t>Flexibility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rPr>
                        <a:t>Reconfigurable, allowing for modifications and updates to designs.</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Fixed design, specific to the intended application.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3398756"/>
                  </a:ext>
                </a:extLst>
              </a:tr>
              <a:tr h="462694">
                <a:tc>
                  <a:txBody>
                    <a:bodyPr/>
                    <a:lstStyle/>
                    <a:p>
                      <a:pPr marL="0" marR="0">
                        <a:lnSpc>
                          <a:spcPct val="107000"/>
                        </a:lnSpc>
                        <a:spcBef>
                          <a:spcPts val="0"/>
                        </a:spcBef>
                        <a:spcAft>
                          <a:spcPts val="0"/>
                        </a:spcAft>
                      </a:pPr>
                      <a:r>
                        <a:rPr lang="en-US" sz="1600" dirty="0">
                          <a:effectLst/>
                        </a:rPr>
                        <a:t>Customization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rPr>
                        <a:t>Offers flexibility for prototyping and iterative design improvements.</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Tailored design optimized for a specific application.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4506113"/>
                  </a:ext>
                </a:extLst>
              </a:tr>
              <a:tr h="542968">
                <a:tc>
                  <a:txBody>
                    <a:bodyPr/>
                    <a:lstStyle/>
                    <a:p>
                      <a:pPr marL="0" marR="0">
                        <a:lnSpc>
                          <a:spcPct val="107000"/>
                        </a:lnSpc>
                        <a:spcBef>
                          <a:spcPts val="0"/>
                        </a:spcBef>
                        <a:spcAft>
                          <a:spcPts val="0"/>
                        </a:spcAft>
                      </a:pPr>
                      <a:r>
                        <a:rPr lang="en-US" sz="1600" dirty="0">
                          <a:effectLst/>
                        </a:rPr>
                        <a:t>Time-to-Market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a:effectLst/>
                        </a:rPr>
                        <a:t>Shorter development time due to reconfigurability and rapid prototyping.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Longer development time required for design optimization and manufacturing.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41726350"/>
                  </a:ext>
                </a:extLst>
              </a:tr>
              <a:tr h="462694">
                <a:tc>
                  <a:txBody>
                    <a:bodyPr/>
                    <a:lstStyle/>
                    <a:p>
                      <a:pPr marL="0" marR="0">
                        <a:lnSpc>
                          <a:spcPct val="107000"/>
                        </a:lnSpc>
                        <a:spcBef>
                          <a:spcPts val="0"/>
                        </a:spcBef>
                        <a:spcAft>
                          <a:spcPts val="0"/>
                        </a:spcAft>
                      </a:pPr>
                      <a:r>
                        <a:rPr lang="en-US" sz="1600">
                          <a:effectLst/>
                        </a:rPr>
                        <a:t>Cost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rPr>
                        <a:t>Lower initial costs for development and testing.</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Higher initial costs for design and manufacturing.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776805"/>
                  </a:ext>
                </a:extLst>
              </a:tr>
              <a:tr h="462694">
                <a:tc>
                  <a:txBody>
                    <a:bodyPr/>
                    <a:lstStyle/>
                    <a:p>
                      <a:pPr marL="0" marR="0">
                        <a:lnSpc>
                          <a:spcPct val="107000"/>
                        </a:lnSpc>
                        <a:spcBef>
                          <a:spcPts val="0"/>
                        </a:spcBef>
                        <a:spcAft>
                          <a:spcPts val="0"/>
                        </a:spcAft>
                      </a:pPr>
                      <a:r>
                        <a:rPr lang="en-US" sz="1600">
                          <a:effectLst/>
                        </a:rPr>
                        <a:t>Performance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a:effectLst/>
                        </a:rPr>
                        <a:t>Moderate performance due to programmable nature.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rPr>
                        <a:t>Higher performance with optimized circuitry.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0286134"/>
                  </a:ext>
                </a:extLst>
              </a:tr>
              <a:tr h="462694">
                <a:tc>
                  <a:txBody>
                    <a:bodyPr/>
                    <a:lstStyle/>
                    <a:p>
                      <a:pPr marL="0" marR="0">
                        <a:lnSpc>
                          <a:spcPct val="107000"/>
                        </a:lnSpc>
                        <a:spcBef>
                          <a:spcPts val="0"/>
                        </a:spcBef>
                        <a:spcAft>
                          <a:spcPts val="0"/>
                        </a:spcAft>
                      </a:pPr>
                      <a:r>
                        <a:rPr lang="en-US" sz="1600">
                          <a:effectLst/>
                        </a:rPr>
                        <a:t>Power Efficiency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a:effectLst/>
                        </a:rPr>
                        <a:t>Moderate power efficiency compared to ASICs.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rPr>
                        <a:t>Higher power efficiency due to tailored circuitry.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3299869"/>
                  </a:ext>
                </a:extLst>
              </a:tr>
              <a:tr h="462694">
                <a:tc>
                  <a:txBody>
                    <a:bodyPr/>
                    <a:lstStyle/>
                    <a:p>
                      <a:pPr marL="0" marR="0">
                        <a:lnSpc>
                          <a:spcPct val="107000"/>
                        </a:lnSpc>
                        <a:spcBef>
                          <a:spcPts val="0"/>
                        </a:spcBef>
                        <a:spcAft>
                          <a:spcPts val="0"/>
                        </a:spcAft>
                      </a:pPr>
                      <a:r>
                        <a:rPr lang="en-US" sz="1600" dirty="0">
                          <a:effectLst/>
                        </a:rPr>
                        <a:t>Scalability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a:effectLst/>
                        </a:rPr>
                        <a:t>Suitable for low to medium volume production.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b="1" dirty="0">
                          <a:effectLst/>
                        </a:rPr>
                        <a:t>Suitable for high volume production.</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4687854"/>
                  </a:ext>
                </a:extLst>
              </a:tr>
            </a:tbl>
          </a:graphicData>
        </a:graphic>
      </p:graphicFrame>
    </p:spTree>
    <p:extLst>
      <p:ext uri="{BB962C8B-B14F-4D97-AF65-F5344CB8AC3E}">
        <p14:creationId xmlns:p14="http://schemas.microsoft.com/office/powerpoint/2010/main" val="259894015"/>
      </p:ext>
    </p:extLst>
  </p:cSld>
  <p:clrMapOvr>
    <a:masterClrMapping/>
  </p:clrMapOvr>
  <p:timing>
    <p:tnLst>
      <p:par>
        <p:cTn id="1" dur="indefinite" restart="never" nodeType="tmRoot"/>
      </p:par>
    </p:tnLst>
  </p:timing>
</p:sld>
</file>

<file path=ppt/theme/theme1.xml><?xml version="1.0" encoding="utf-8"?>
<a:theme xmlns:a="http://schemas.openxmlformats.org/drawingml/2006/main" name="EE-463-24-3">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EE-463-24-3</Template>
  <TotalTime>12548</TotalTime>
  <Words>2942</Words>
  <Application>Microsoft Office PowerPoint</Application>
  <PresentationFormat>Widescreen</PresentationFormat>
  <Paragraphs>541</Paragraphs>
  <Slides>47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Cambria Math</vt:lpstr>
      <vt:lpstr>Century Gothic</vt:lpstr>
      <vt:lpstr>Dotum</vt:lpstr>
      <vt:lpstr>Helvetica</vt:lpstr>
      <vt:lpstr>Times New Roman</vt:lpstr>
      <vt:lpstr>Wingdings</vt:lpstr>
      <vt:lpstr>EE-463-24-3</vt:lpstr>
      <vt:lpstr>PowerPoint Presentation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Literature Review</vt:lpstr>
      <vt:lpstr>Literature Review</vt:lpstr>
      <vt:lpstr>Literature Review</vt:lpstr>
      <vt:lpstr>Literature Review</vt:lpstr>
      <vt:lpstr>Literature Review</vt:lpstr>
      <vt:lpstr>Theory</vt:lpstr>
      <vt:lpstr>Theory</vt:lpstr>
      <vt:lpstr>Theory</vt:lpstr>
      <vt:lpstr>Theory</vt:lpstr>
      <vt:lpstr>Theory</vt:lpstr>
      <vt:lpstr>Theory</vt:lpstr>
      <vt:lpstr>Theory</vt:lpstr>
      <vt:lpstr>Theory</vt:lpstr>
      <vt:lpstr>Theory</vt:lpstr>
      <vt:lpstr>Theory</vt:lpstr>
      <vt:lpstr>Theory</vt:lpstr>
      <vt:lpstr>Theory</vt:lpstr>
      <vt:lpstr>Theory</vt:lpstr>
      <vt:lpstr>Theory</vt:lpstr>
      <vt:lpstr>Theory</vt:lpstr>
      <vt:lpstr>Theory</vt:lpstr>
      <vt:lpstr>Theory</vt:lpstr>
      <vt:lpstr>Design Considerations</vt:lpstr>
      <vt:lpstr>Methodology</vt:lpstr>
      <vt:lpstr>Methodology</vt:lpstr>
      <vt:lpstr>Methodology</vt:lpstr>
      <vt:lpstr>Methodology</vt:lpstr>
      <vt:lpstr>Implementation</vt:lpstr>
      <vt:lpstr>Implementation</vt:lpstr>
      <vt:lpstr>Implementation</vt:lpstr>
      <vt:lpstr>Implementation Results</vt:lpstr>
      <vt:lpstr>Gantt Chart</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VAIO</dc:creator>
  <cp:lastModifiedBy>VAIO</cp:lastModifiedBy>
  <cp:revision>144</cp:revision>
  <dcterms:created xsi:type="dcterms:W3CDTF">2024-03-27T15:38:21Z</dcterms:created>
  <dcterms:modified xsi:type="dcterms:W3CDTF">2024-05-11T01:33:03Z</dcterms:modified>
</cp:coreProperties>
</file>